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notesMasterIdLst>
    <p:notesMasterId r:id="rId13"/>
  </p:notesMasterIdLst>
  <p:sldIdLst>
    <p:sldId id="257" r:id="rId5"/>
    <p:sldId id="262" r:id="rId6"/>
    <p:sldId id="278" r:id="rId7"/>
    <p:sldId id="277" r:id="rId8"/>
    <p:sldId id="276" r:id="rId9"/>
    <p:sldId id="281" r:id="rId10"/>
    <p:sldId id="267" r:id="rId11"/>
    <p:sldId id="282"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gnon Clément" initials="CC"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BBB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7816" autoAdjust="0"/>
  </p:normalViewPr>
  <p:slideViewPr>
    <p:cSldViewPr snapToGrid="0">
      <p:cViewPr varScale="1">
        <p:scale>
          <a:sx n="86" d="100"/>
          <a:sy n="86" d="100"/>
        </p:scale>
        <p:origin x="1416" y="7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382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F9666B-3BE2-4D8A-9D9D-AE0C54E01F08}" type="datetimeFigureOut">
              <a:rPr lang="fr-FR" smtClean="0"/>
              <a:pPr/>
              <a:t>25/06/2019</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111CF8-6167-4EDA-89E9-C85AE71142B0}" type="slidenum">
              <a:rPr lang="fr-FR" smtClean="0"/>
              <a:pPr/>
              <a:t>‹N°›</a:t>
            </a:fld>
            <a:endParaRPr lang="fr-FR"/>
          </a:p>
        </p:txBody>
      </p:sp>
    </p:spTree>
    <p:extLst>
      <p:ext uri="{BB962C8B-B14F-4D97-AF65-F5344CB8AC3E}">
        <p14:creationId xmlns:p14="http://schemas.microsoft.com/office/powerpoint/2010/main" val="22347899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Contexte :</a:t>
            </a:r>
          </a:p>
          <a:p>
            <a:r>
              <a:rPr lang="fr-FR" dirty="0" smtClean="0"/>
              <a:t>1</a:t>
            </a:r>
            <a:r>
              <a:rPr lang="fr-FR" baseline="30000" dirty="0" smtClean="0"/>
              <a:t>er</a:t>
            </a:r>
            <a:r>
              <a:rPr lang="fr-FR" dirty="0" smtClean="0"/>
              <a:t> étude</a:t>
            </a:r>
            <a:r>
              <a:rPr lang="fr-FR" baseline="0" dirty="0" smtClean="0"/>
              <a:t> d’une campagne de 3 études sur l’exposition aux fumées d’incendie de pompiers formateurs</a:t>
            </a:r>
          </a:p>
          <a:p>
            <a:r>
              <a:rPr lang="fr-FR" sz="1200" kern="1200" baseline="0" dirty="0" smtClean="0">
                <a:solidFill>
                  <a:schemeClr val="tx1"/>
                </a:solidFill>
                <a:latin typeface="+mn-lt"/>
                <a:ea typeface="+mn-ea"/>
                <a:cs typeface="+mn-cs"/>
              </a:rPr>
              <a:t>étude d’exposition observationnelle comparative non randomisée, réalisée dans le cadre d’un suivi de médecine du travail</a:t>
            </a:r>
            <a:endParaRPr lang="fr-FR" baseline="0" dirty="0" smtClean="0"/>
          </a:p>
          <a:p>
            <a:endParaRPr lang="fr-FR" dirty="0" smtClean="0"/>
          </a:p>
          <a:p>
            <a:r>
              <a:rPr lang="fr-FR" sz="1200" kern="1200" baseline="0" dirty="0" smtClean="0">
                <a:solidFill>
                  <a:schemeClr val="tx1"/>
                </a:solidFill>
                <a:latin typeface="+mn-lt"/>
                <a:ea typeface="+mn-ea"/>
                <a:cs typeface="+mn-cs"/>
              </a:rPr>
              <a:t>Groupe exposé : regroupe les personnes affectées à la compagnie de formation en charge de l'emploi des outils de type « caisson feux réels » situé à Villeneuve St Georges (dans le Val de Marne), présentes tout au long de la semaine et n'ayant pas pris de garde en service incendie sur une période de 48h avant le début des prélèvements et la fin des prélèvements. Il est composé de 8 personnels masculins </a:t>
            </a:r>
            <a:r>
              <a:rPr lang="en-US" sz="1200" kern="1200" baseline="0" dirty="0" smtClean="0">
                <a:solidFill>
                  <a:schemeClr val="tx1"/>
                </a:solidFill>
                <a:latin typeface="+mn-lt"/>
                <a:ea typeface="+mn-ea"/>
                <a:cs typeface="+mn-cs"/>
              </a:rPr>
              <a:t>(dont un fumeur).</a:t>
            </a:r>
          </a:p>
          <a:p>
            <a:endParaRPr lang="fr-FR" sz="1200" kern="1200" baseline="0" dirty="0" smtClean="0">
              <a:solidFill>
                <a:schemeClr val="tx1"/>
              </a:solidFill>
              <a:latin typeface="+mn-lt"/>
              <a:ea typeface="+mn-ea"/>
              <a:cs typeface="+mn-cs"/>
            </a:endParaRPr>
          </a:p>
          <a:p>
            <a:r>
              <a:rPr lang="fr-FR" sz="1200" kern="1200" baseline="0" dirty="0" smtClean="0">
                <a:solidFill>
                  <a:schemeClr val="tx1"/>
                </a:solidFill>
                <a:latin typeface="+mn-lt"/>
                <a:ea typeface="+mn-ea"/>
                <a:cs typeface="+mn-cs"/>
              </a:rPr>
              <a:t>Groupe non-exposé : regroupe les personnes affectées à l’infirmerie du centre de formation de Villeneuve St Georges, présentes tout au long de la semaine et n'ayant pas pris de garde en service incendie sur une période de 48h avant le début des prélèvements et la fin des prélèvements. Il est composé de 4 femmes (dont une fumeuse) et 4 hommes (dont un fumeur).</a:t>
            </a:r>
            <a:endParaRPr lang="fr-FR" dirty="0"/>
          </a:p>
        </p:txBody>
      </p:sp>
      <p:sp>
        <p:nvSpPr>
          <p:cNvPr id="4" name="Espace réservé du numéro de diapositive 3"/>
          <p:cNvSpPr>
            <a:spLocks noGrp="1"/>
          </p:cNvSpPr>
          <p:nvPr>
            <p:ph type="sldNum" sz="quarter" idx="10"/>
          </p:nvPr>
        </p:nvSpPr>
        <p:spPr/>
        <p:txBody>
          <a:bodyPr/>
          <a:lstStyle/>
          <a:p>
            <a:fld id="{86111CF8-6167-4EDA-89E9-C85AE71142B0}" type="slidenum">
              <a:rPr lang="fr-FR" smtClean="0"/>
              <a:pPr/>
              <a:t>2</a:t>
            </a:fld>
            <a:endParaRPr lang="fr-FR"/>
          </a:p>
        </p:txBody>
      </p:sp>
    </p:spTree>
    <p:extLst>
      <p:ext uri="{BB962C8B-B14F-4D97-AF65-F5344CB8AC3E}">
        <p14:creationId xmlns:p14="http://schemas.microsoft.com/office/powerpoint/2010/main" val="3917430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Inclusion</a:t>
            </a:r>
          </a:p>
          <a:p>
            <a:endParaRPr lang="fr-FR" dirty="0" smtClean="0"/>
          </a:p>
          <a:p>
            <a:r>
              <a:rPr lang="fr-FR" dirty="0" smtClean="0"/>
              <a:t>Exclusion</a:t>
            </a:r>
            <a:r>
              <a:rPr lang="fr-FR" baseline="0" dirty="0" smtClean="0"/>
              <a:t> </a:t>
            </a:r>
            <a:endParaRPr lang="en-US" dirty="0"/>
          </a:p>
        </p:txBody>
      </p:sp>
      <p:sp>
        <p:nvSpPr>
          <p:cNvPr id="4" name="Espace réservé du numéro de diapositive 3"/>
          <p:cNvSpPr>
            <a:spLocks noGrp="1"/>
          </p:cNvSpPr>
          <p:nvPr>
            <p:ph type="sldNum" sz="quarter" idx="10"/>
          </p:nvPr>
        </p:nvSpPr>
        <p:spPr/>
        <p:txBody>
          <a:bodyPr/>
          <a:lstStyle/>
          <a:p>
            <a:fld id="{86111CF8-6167-4EDA-89E9-C85AE71142B0}"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indent="0">
              <a:buNone/>
            </a:pPr>
            <a:r>
              <a:rPr lang="fr-FR" dirty="0" smtClean="0"/>
              <a:t>Marqueur d’exposition récente aux HAP le plus prescrit – un composant parmi plusieurs centaines </a:t>
            </a:r>
          </a:p>
          <a:p>
            <a:pPr marL="0" indent="0">
              <a:buNone/>
            </a:pPr>
            <a:r>
              <a:rPr lang="fr-FR" dirty="0" smtClean="0"/>
              <a:t>Reflet d’un HAP non cancérogène</a:t>
            </a:r>
          </a:p>
          <a:p>
            <a:pPr marL="0" indent="0">
              <a:buNone/>
            </a:pPr>
            <a:r>
              <a:rPr lang="fr-FR" dirty="0" smtClean="0"/>
              <a:t>Maximum d’excrétion 1 à 2 h après exposition respiratoire contre 10-15h par voie cutanée</a:t>
            </a:r>
          </a:p>
          <a:p>
            <a:pPr marL="0" indent="0">
              <a:buNone/>
            </a:pPr>
            <a:endParaRPr lang="fr-FR" dirty="0" smtClean="0"/>
          </a:p>
          <a:p>
            <a:pPr marL="0" indent="0">
              <a:buNone/>
            </a:pPr>
            <a:r>
              <a:rPr lang="fr-FR" dirty="0" smtClean="0"/>
              <a:t>Analyse des résultats au travers des médianes de :</a:t>
            </a:r>
          </a:p>
          <a:p>
            <a:pPr marL="0" indent="0">
              <a:buNone/>
            </a:pPr>
            <a:r>
              <a:rPr lang="fr-FR" dirty="0" smtClean="0"/>
              <a:t>NHANES* : valeurs médianes sont de 0,1 µg/g de créatinine  chez le non-fumeur et de 0,3 µg/g de créatinine chez le fumeur </a:t>
            </a:r>
          </a:p>
          <a:p>
            <a:pPr marL="0" indent="0">
              <a:buNone/>
            </a:pPr>
            <a:r>
              <a:rPr lang="fr-FR" dirty="0" smtClean="0"/>
              <a:t>Etude Lafontaine : 0,02 µg/g de créatinine chez les non-fumeurs et 0,1 µg/g de créatinine chez les fumeurs </a:t>
            </a:r>
          </a:p>
          <a:p>
            <a:endParaRPr lang="fr-F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latin typeface="Times New Roman" panose="02020603050405020304" pitchFamily="18" charset="0"/>
                <a:ea typeface="Times New Roman" panose="02020603050405020304" pitchFamily="18" charset="0"/>
              </a:rPr>
              <a:t> * National </a:t>
            </a:r>
            <a:r>
              <a:rPr lang="fr-FR" dirty="0" err="1" smtClean="0">
                <a:latin typeface="Times New Roman" panose="02020603050405020304" pitchFamily="18" charset="0"/>
                <a:ea typeface="Times New Roman" panose="02020603050405020304" pitchFamily="18" charset="0"/>
              </a:rPr>
              <a:t>Health</a:t>
            </a:r>
            <a:r>
              <a:rPr lang="fr-FR" dirty="0" smtClean="0">
                <a:latin typeface="Times New Roman" panose="02020603050405020304" pitchFamily="18" charset="0"/>
                <a:ea typeface="Times New Roman" panose="02020603050405020304" pitchFamily="18" charset="0"/>
              </a:rPr>
              <a:t> And Nutrition </a:t>
            </a:r>
            <a:r>
              <a:rPr lang="fr-FR" dirty="0" err="1" smtClean="0">
                <a:latin typeface="Times New Roman" panose="02020603050405020304" pitchFamily="18" charset="0"/>
                <a:ea typeface="Times New Roman" panose="02020603050405020304" pitchFamily="18" charset="0"/>
              </a:rPr>
              <a:t>Examination</a:t>
            </a:r>
            <a:r>
              <a:rPr lang="fr-FR" dirty="0" smtClean="0">
                <a:latin typeface="Times New Roman" panose="02020603050405020304" pitchFamily="18" charset="0"/>
                <a:ea typeface="Times New Roman" panose="02020603050405020304" pitchFamily="18" charset="0"/>
              </a:rPr>
              <a:t> Survey </a:t>
            </a:r>
            <a:endParaRPr lang="fr-FR" dirty="0" smtClean="0"/>
          </a:p>
          <a:p>
            <a:endParaRPr lang="fr-F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b="1" dirty="0" smtClean="0"/>
              <a:t>On trouve une augmentation globale sur la semaine </a:t>
            </a:r>
            <a:endParaRPr lang="en-US" b="1" dirty="0" smtClean="0"/>
          </a:p>
          <a:p>
            <a:endParaRPr lang="en-US" dirty="0"/>
          </a:p>
        </p:txBody>
      </p:sp>
      <p:sp>
        <p:nvSpPr>
          <p:cNvPr id="4" name="Espace réservé du numéro de diapositive 3"/>
          <p:cNvSpPr>
            <a:spLocks noGrp="1"/>
          </p:cNvSpPr>
          <p:nvPr>
            <p:ph type="sldNum" sz="quarter" idx="10"/>
          </p:nvPr>
        </p:nvSpPr>
        <p:spPr/>
        <p:txBody>
          <a:bodyPr/>
          <a:lstStyle/>
          <a:p>
            <a:fld id="{86111CF8-6167-4EDA-89E9-C85AE71142B0}"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indent="0">
              <a:buNone/>
            </a:pPr>
            <a:r>
              <a:rPr lang="fr-FR" dirty="0" smtClean="0"/>
              <a:t>Cancérogène avéré (groupe 1) par le centre international de recherche sur le cancer (CIRC)</a:t>
            </a:r>
          </a:p>
          <a:p>
            <a:pPr marL="0" indent="0">
              <a:buNone/>
            </a:pPr>
            <a:r>
              <a:rPr lang="fr-FR" dirty="0" smtClean="0"/>
              <a:t>½ vie d’élimination : 15 minutes, 1 heure et 15-20 heures – Elimination totale en 48h</a:t>
            </a:r>
          </a:p>
          <a:p>
            <a:pPr marL="0" indent="0">
              <a:buNone/>
            </a:pPr>
            <a:r>
              <a:rPr lang="fr-FR" dirty="0" smtClean="0"/>
              <a:t>Benzène urinaire : bon marqueur d’exposition de fin de poste (représente 0,1% de l’élimination du benzène)</a:t>
            </a:r>
          </a:p>
          <a:p>
            <a:endParaRPr lang="fr-FR" dirty="0" smtClean="0"/>
          </a:p>
          <a:p>
            <a:r>
              <a:rPr lang="fr-FR" dirty="0" smtClean="0"/>
              <a:t>VBI BAR = 300ng/l (VBI : valeur biologique d’interprétation // BAR : </a:t>
            </a:r>
            <a:r>
              <a:rPr lang="fr-FR" dirty="0" err="1" smtClean="0"/>
              <a:t>Biologischer</a:t>
            </a:r>
            <a:r>
              <a:rPr lang="fr-FR" dirty="0" smtClean="0"/>
              <a:t> </a:t>
            </a:r>
            <a:r>
              <a:rPr lang="fr-FR" dirty="0" err="1" smtClean="0"/>
              <a:t>Arbeitsstoff</a:t>
            </a:r>
            <a:r>
              <a:rPr lang="fr-FR" dirty="0" smtClean="0"/>
              <a:t>-</a:t>
            </a:r>
            <a:r>
              <a:rPr lang="fr-FR" dirty="0" err="1" smtClean="0"/>
              <a:t>Referenzwerte</a:t>
            </a:r>
            <a:r>
              <a:rPr lang="fr-FR" dirty="0" smtClean="0"/>
              <a:t>) –&gt;</a:t>
            </a:r>
            <a:r>
              <a:rPr lang="fr-FR" baseline="0" dirty="0" smtClean="0"/>
              <a:t> correspondent en général au 95</a:t>
            </a:r>
            <a:r>
              <a:rPr lang="fr-FR" baseline="30000" dirty="0" smtClean="0"/>
              <a:t>e</a:t>
            </a:r>
            <a:r>
              <a:rPr lang="fr-FR" baseline="0" dirty="0" smtClean="0"/>
              <a:t> percentile des C° retrouvées dans une population en </a:t>
            </a:r>
            <a:r>
              <a:rPr lang="fr-FR" baseline="0" dirty="0" err="1" smtClean="0"/>
              <a:t>age</a:t>
            </a:r>
            <a:r>
              <a:rPr lang="fr-FR" baseline="0" dirty="0" smtClean="0"/>
              <a:t> de travailler sans expo professionnelle à l’agent chimique</a:t>
            </a:r>
            <a:endParaRPr lang="fr-FR" dirty="0" smtClean="0"/>
          </a:p>
          <a:p>
            <a:pPr marL="0" indent="0">
              <a:buNone/>
            </a:pPr>
            <a:endParaRPr lang="fr-FR" dirty="0" smtClean="0"/>
          </a:p>
          <a:p>
            <a:pPr marL="0" indent="0">
              <a:buNone/>
            </a:pPr>
            <a:endParaRPr lang="fr-FR" dirty="0" smtClean="0"/>
          </a:p>
          <a:p>
            <a:pPr marL="0" indent="0">
              <a:buNone/>
            </a:pPr>
            <a:r>
              <a:rPr lang="fr-FR" dirty="0" smtClean="0"/>
              <a:t>Augmentation progressive du nombre de valeurs détectable dans le groupe exposé</a:t>
            </a:r>
          </a:p>
        </p:txBody>
      </p:sp>
      <p:sp>
        <p:nvSpPr>
          <p:cNvPr id="4" name="Espace réservé du numéro de diapositive 3"/>
          <p:cNvSpPr>
            <a:spLocks noGrp="1"/>
          </p:cNvSpPr>
          <p:nvPr>
            <p:ph type="sldNum" sz="quarter" idx="10"/>
          </p:nvPr>
        </p:nvSpPr>
        <p:spPr/>
        <p:txBody>
          <a:bodyPr/>
          <a:lstStyle/>
          <a:p>
            <a:fld id="{86111CF8-6167-4EDA-89E9-C85AE71142B0}"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indent="0">
              <a:buNone/>
            </a:pPr>
            <a:r>
              <a:rPr lang="fr-FR" dirty="0" smtClean="0"/>
              <a:t>Métabolite du </a:t>
            </a:r>
            <a:r>
              <a:rPr lang="fr-FR" dirty="0" err="1" smtClean="0"/>
              <a:t>benzo</a:t>
            </a:r>
            <a:r>
              <a:rPr lang="fr-FR" dirty="0" smtClean="0"/>
              <a:t>(a)pyrène (HAP cancérogène, groupe 1 du CIRC)</a:t>
            </a:r>
          </a:p>
          <a:p>
            <a:pPr marL="0" indent="0">
              <a:buNone/>
            </a:pPr>
            <a:r>
              <a:rPr lang="fr-FR" dirty="0" smtClean="0"/>
              <a:t>Décalage moyen de 16 heures entre la fin d’exposition et le maximum de son excrétion</a:t>
            </a:r>
          </a:p>
          <a:p>
            <a:pPr marL="0" indent="0">
              <a:buNone/>
            </a:pPr>
            <a:r>
              <a:rPr lang="fr-FR" dirty="0" smtClean="0"/>
              <a:t>seuil de l'INRS issu de la population générale à savoir : 0,12 </a:t>
            </a:r>
            <a:r>
              <a:rPr lang="fr-FR" dirty="0" err="1" smtClean="0"/>
              <a:t>ng</a:t>
            </a:r>
            <a:r>
              <a:rPr lang="fr-FR" dirty="0" smtClean="0"/>
              <a:t>/g de créatinine chez le non-fumeur et 0,24 </a:t>
            </a:r>
            <a:r>
              <a:rPr lang="fr-FR" dirty="0" err="1" smtClean="0"/>
              <a:t>ng</a:t>
            </a:r>
            <a:r>
              <a:rPr lang="fr-FR" dirty="0" smtClean="0"/>
              <a:t>/g de créatinine chez le fumeur, ainsi que les valeurs seuils de 0,83 </a:t>
            </a:r>
            <a:r>
              <a:rPr lang="fr-FR" dirty="0" err="1" smtClean="0"/>
              <a:t>ng</a:t>
            </a:r>
            <a:r>
              <a:rPr lang="fr-FR" dirty="0" smtClean="0"/>
              <a:t>/g. de créatinine en début de poste au 2</a:t>
            </a:r>
            <a:r>
              <a:rPr lang="fr-FR" baseline="30000" dirty="0" smtClean="0"/>
              <a:t>nd</a:t>
            </a:r>
            <a:r>
              <a:rPr lang="fr-FR" dirty="0" smtClean="0"/>
              <a:t> jour et de 0,95 </a:t>
            </a:r>
            <a:r>
              <a:rPr lang="fr-FR" dirty="0" err="1" smtClean="0"/>
              <a:t>ng</a:t>
            </a:r>
            <a:r>
              <a:rPr lang="fr-FR" dirty="0" smtClean="0"/>
              <a:t>/g de créatinine en fin de semaine (13)</a:t>
            </a:r>
          </a:p>
          <a:p>
            <a:pPr marL="0" indent="0">
              <a:buNone/>
            </a:pPr>
            <a:endParaRPr lang="fr-FR" dirty="0" smtClean="0"/>
          </a:p>
          <a:p>
            <a:r>
              <a:rPr lang="fr-FR" u="sng" dirty="0" smtClean="0"/>
              <a:t>Groupe </a:t>
            </a:r>
            <a:r>
              <a:rPr lang="fr-FR" b="1" u="sng" dirty="0" smtClean="0"/>
              <a:t>témoin : </a:t>
            </a:r>
          </a:p>
          <a:p>
            <a:r>
              <a:rPr lang="fr-FR" dirty="0" smtClean="0"/>
              <a:t>Tous les résultats sont restés indétectables sauf le lundi matin pour l’un des fumeurs (supérieur au 90</a:t>
            </a:r>
            <a:r>
              <a:rPr lang="fr-FR" baseline="30000" dirty="0" smtClean="0"/>
              <a:t>e</a:t>
            </a:r>
            <a:r>
              <a:rPr lang="fr-FR" dirty="0" smtClean="0"/>
              <a:t> percentile des fumeurs de l’étude Lafontaine mais  inférieur au seuil de l’INRS)</a:t>
            </a:r>
          </a:p>
          <a:p>
            <a:pPr marL="0" indent="0">
              <a:buNone/>
            </a:pPr>
            <a:endParaRPr lang="fr-FR" dirty="0" smtClean="0"/>
          </a:p>
          <a:p>
            <a:r>
              <a:rPr lang="fr-FR" sz="1200" b="0" i="0" u="none" strike="noStrike" kern="1200" baseline="0" dirty="0" smtClean="0">
                <a:solidFill>
                  <a:schemeClr val="tx1"/>
                </a:solidFill>
                <a:latin typeface="+mn-lt"/>
                <a:ea typeface="+mn-ea"/>
                <a:cs typeface="+mn-cs"/>
              </a:rPr>
              <a:t>Il semble donc y avoir une tendance à l’augmentation et à l’accumulation, mais à des degrés faibles. Pour le </a:t>
            </a:r>
            <a:r>
              <a:rPr lang="fr-FR" sz="1200" b="0" i="0" u="none" strike="noStrike" kern="1200" baseline="0" dirty="0" err="1" smtClean="0">
                <a:solidFill>
                  <a:schemeClr val="tx1"/>
                </a:solidFill>
                <a:latin typeface="+mn-lt"/>
                <a:ea typeface="+mn-ea"/>
                <a:cs typeface="+mn-cs"/>
              </a:rPr>
              <a:t>Benzo</a:t>
            </a:r>
            <a:r>
              <a:rPr lang="fr-FR" sz="1200" b="0" i="0" u="none" strike="noStrike" kern="1200" baseline="0" dirty="0" smtClean="0">
                <a:solidFill>
                  <a:schemeClr val="tx1"/>
                </a:solidFill>
                <a:latin typeface="+mn-lt"/>
                <a:ea typeface="+mn-ea"/>
                <a:cs typeface="+mn-cs"/>
              </a:rPr>
              <a:t>(a)pyrène également, les prélèvements atmosphériques auraient pu laisser supposer que la contamination serait bien supérieure au regard des résultats recueillis sur la semaine avec notamment un pic à 670 </a:t>
            </a:r>
            <a:r>
              <a:rPr lang="fr-FR" sz="1200" b="0" i="0" u="none" strike="noStrike" kern="1200" baseline="0" dirty="0" err="1" smtClean="0">
                <a:solidFill>
                  <a:schemeClr val="tx1"/>
                </a:solidFill>
                <a:latin typeface="+mn-lt"/>
                <a:ea typeface="+mn-ea"/>
                <a:cs typeface="+mn-cs"/>
              </a:rPr>
              <a:t>ng</a:t>
            </a:r>
            <a:r>
              <a:rPr lang="fr-FR" sz="1200" b="0" i="0" u="none" strike="noStrike" kern="1200" baseline="0" dirty="0" smtClean="0">
                <a:solidFill>
                  <a:schemeClr val="tx1"/>
                </a:solidFill>
                <a:latin typeface="+mn-lt"/>
                <a:ea typeface="+mn-ea"/>
                <a:cs typeface="+mn-cs"/>
              </a:rPr>
              <a:t>/m³ [supérieur aux recommandations du CNAM (150 </a:t>
            </a:r>
            <a:r>
              <a:rPr lang="fr-FR" sz="1200" b="0" i="0" u="none" strike="noStrike" kern="1200" baseline="0" dirty="0" err="1" smtClean="0">
                <a:solidFill>
                  <a:schemeClr val="tx1"/>
                </a:solidFill>
                <a:latin typeface="+mn-lt"/>
                <a:ea typeface="+mn-ea"/>
                <a:cs typeface="+mn-cs"/>
              </a:rPr>
              <a:t>ng</a:t>
            </a:r>
            <a:r>
              <a:rPr lang="fr-FR" sz="1200" b="0" i="0" u="none" strike="noStrike" kern="1200" baseline="0" dirty="0" smtClean="0">
                <a:solidFill>
                  <a:schemeClr val="tx1"/>
                </a:solidFill>
                <a:latin typeface="+mn-lt"/>
                <a:ea typeface="+mn-ea"/>
                <a:cs typeface="+mn-cs"/>
              </a:rPr>
              <a:t>/m3)]. Mais là encore, le mode de recueil ne reflétait pas forcément l’exposition réelle.</a:t>
            </a:r>
            <a:endParaRPr lang="fr-FR" dirty="0" smtClean="0"/>
          </a:p>
        </p:txBody>
      </p:sp>
      <p:sp>
        <p:nvSpPr>
          <p:cNvPr id="4" name="Espace réservé du numéro de diapositive 3"/>
          <p:cNvSpPr>
            <a:spLocks noGrp="1"/>
          </p:cNvSpPr>
          <p:nvPr>
            <p:ph type="sldNum" sz="quarter" idx="10"/>
          </p:nvPr>
        </p:nvSpPr>
        <p:spPr/>
        <p:txBody>
          <a:bodyPr/>
          <a:lstStyle/>
          <a:p>
            <a:fld id="{86111CF8-6167-4EDA-89E9-C85AE71142B0}"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indent="0">
              <a:buNone/>
            </a:pPr>
            <a:r>
              <a:rPr lang="fr-FR" dirty="0" smtClean="0"/>
              <a:t>Métabolites du naphtalène (HAP cancérogène possible groupe 2b du CIRC)</a:t>
            </a:r>
          </a:p>
          <a:p>
            <a:pPr marL="0" indent="0">
              <a:buNone/>
            </a:pPr>
            <a:r>
              <a:rPr lang="fr-FR" dirty="0" smtClean="0"/>
              <a:t>Il existe une absorption par voie cutanée, notamment en cas d’augmentation préférentielle du 2-naphtol </a:t>
            </a:r>
          </a:p>
          <a:p>
            <a:r>
              <a:rPr lang="fr-FR" dirty="0" smtClean="0"/>
              <a:t>Nous retenons les valeurs suivantes : </a:t>
            </a:r>
          </a:p>
          <a:p>
            <a:pPr lvl="0"/>
            <a:r>
              <a:rPr lang="fr-FR" dirty="0" smtClean="0"/>
              <a:t>1-naphtol : VBI NHANES 23,7 µg/l d'urine et 15,6 </a:t>
            </a:r>
            <a:r>
              <a:rPr lang="fr-FR" dirty="0" err="1" smtClean="0"/>
              <a:t>μg</a:t>
            </a:r>
            <a:r>
              <a:rPr lang="fr-FR" dirty="0" smtClean="0"/>
              <a:t>/l d'urine (95</a:t>
            </a:r>
            <a:r>
              <a:rPr lang="fr-FR" baseline="30000" dirty="0" smtClean="0"/>
              <a:t>ème</a:t>
            </a:r>
            <a:r>
              <a:rPr lang="fr-FR" dirty="0" smtClean="0"/>
              <a:t> percentile de l'étude BEVAN)</a:t>
            </a:r>
          </a:p>
          <a:p>
            <a:pPr lvl="0"/>
            <a:r>
              <a:rPr lang="fr-FR" dirty="0" smtClean="0"/>
              <a:t>2-naphtol : VBI NHANES 28,5 µg/l d'urine et 11,7 µg/l d'urine (95</a:t>
            </a:r>
            <a:r>
              <a:rPr lang="fr-FR" baseline="30000" dirty="0" smtClean="0"/>
              <a:t>ème</a:t>
            </a:r>
            <a:r>
              <a:rPr lang="fr-FR" dirty="0" smtClean="0"/>
              <a:t> percentile de l'étude BEVAN) </a:t>
            </a:r>
          </a:p>
          <a:p>
            <a:r>
              <a:rPr lang="fr-FR" dirty="0" smtClean="0"/>
              <a:t>VBI BAR : 1-Naphtol + 2-Naphtol urinaires = 35 </a:t>
            </a:r>
            <a:r>
              <a:rPr lang="fr-FR" dirty="0" err="1" smtClean="0"/>
              <a:t>μg</a:t>
            </a:r>
            <a:r>
              <a:rPr lang="fr-FR" dirty="0" smtClean="0"/>
              <a:t>/l d'urine chez les non-fumeurs </a:t>
            </a:r>
          </a:p>
          <a:p>
            <a:endParaRPr lang="fr-FR" dirty="0" smtClean="0"/>
          </a:p>
          <a:p>
            <a:r>
              <a:rPr lang="fr-FR" u="sng" dirty="0" smtClean="0"/>
              <a:t>Pour le groupe témoin :</a:t>
            </a:r>
          </a:p>
          <a:p>
            <a:pPr>
              <a:buFontTx/>
              <a:buChar char="-"/>
            </a:pPr>
            <a:r>
              <a:rPr lang="fr-FR" dirty="0" smtClean="0"/>
              <a:t>1 naphtol : tous </a:t>
            </a:r>
            <a:r>
              <a:rPr lang="fr-FR" dirty="0" err="1" smtClean="0"/>
              <a:t>nég</a:t>
            </a:r>
            <a:endParaRPr lang="fr-FR" dirty="0" smtClean="0"/>
          </a:p>
          <a:p>
            <a:pPr>
              <a:buFontTx/>
              <a:buChar char="-"/>
            </a:pPr>
            <a:r>
              <a:rPr lang="fr-FR" dirty="0" smtClean="0"/>
              <a:t>2 naphtol : 1 fumeur &gt; BEVAN et </a:t>
            </a:r>
          </a:p>
          <a:p>
            <a:r>
              <a:rPr lang="fr-FR" dirty="0" smtClean="0"/>
              <a:t>2 non fumeurs détectables</a:t>
            </a:r>
          </a:p>
          <a:p>
            <a:endParaRPr lang="fr-FR" dirty="0" smtClean="0"/>
          </a:p>
          <a:p>
            <a:endParaRPr lang="en-US" dirty="0"/>
          </a:p>
        </p:txBody>
      </p:sp>
      <p:sp>
        <p:nvSpPr>
          <p:cNvPr id="4" name="Espace réservé du numéro de diapositive 3"/>
          <p:cNvSpPr>
            <a:spLocks noGrp="1"/>
          </p:cNvSpPr>
          <p:nvPr>
            <p:ph type="sldNum" sz="quarter" idx="10"/>
          </p:nvPr>
        </p:nvSpPr>
        <p:spPr/>
        <p:txBody>
          <a:bodyPr/>
          <a:lstStyle/>
          <a:p>
            <a:fld id="{86111CF8-6167-4EDA-89E9-C85AE71142B0}" type="slidenum">
              <a:rPr lang="fr-FR" smtClean="0"/>
              <a:pPr/>
              <a:t>7</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BB2B40FF-16FE-4CEB-A5F0-05DD17DFA031}" type="datetimeFigureOut">
              <a:rPr lang="fr-FR" smtClean="0"/>
              <a:pPr/>
              <a:t>25/06/2019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647D50-02F8-4AEA-99A8-0EBC12D89272}" type="slidenum">
              <a:rPr lang="fr-FR" smtClean="0"/>
              <a:pPr/>
              <a:t>‹N°›</a:t>
            </a:fld>
            <a:endParaRPr lang="fr-FR"/>
          </a:p>
        </p:txBody>
      </p:sp>
    </p:spTree>
    <p:extLst>
      <p:ext uri="{BB962C8B-B14F-4D97-AF65-F5344CB8AC3E}">
        <p14:creationId xmlns:p14="http://schemas.microsoft.com/office/powerpoint/2010/main" val="2469764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B2B40FF-16FE-4CEB-A5F0-05DD17DFA031}" type="datetimeFigureOut">
              <a:rPr lang="fr-FR" smtClean="0"/>
              <a:pPr/>
              <a:t>25/06/2019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647D50-02F8-4AEA-99A8-0EBC12D89272}" type="slidenum">
              <a:rPr lang="fr-FR" smtClean="0"/>
              <a:pPr/>
              <a:t>‹N°›</a:t>
            </a:fld>
            <a:endParaRPr lang="fr-FR"/>
          </a:p>
        </p:txBody>
      </p:sp>
    </p:spTree>
    <p:extLst>
      <p:ext uri="{BB962C8B-B14F-4D97-AF65-F5344CB8AC3E}">
        <p14:creationId xmlns:p14="http://schemas.microsoft.com/office/powerpoint/2010/main" val="1620533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B2B40FF-16FE-4CEB-A5F0-05DD17DFA031}" type="datetimeFigureOut">
              <a:rPr lang="fr-FR" smtClean="0"/>
              <a:pPr/>
              <a:t>25/06/2019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647D50-02F8-4AEA-99A8-0EBC12D89272}" type="slidenum">
              <a:rPr lang="fr-FR" smtClean="0"/>
              <a:pPr/>
              <a:t>‹N°›</a:t>
            </a:fld>
            <a:endParaRPr lang="fr-FR"/>
          </a:p>
        </p:txBody>
      </p:sp>
    </p:spTree>
    <p:extLst>
      <p:ext uri="{BB962C8B-B14F-4D97-AF65-F5344CB8AC3E}">
        <p14:creationId xmlns:p14="http://schemas.microsoft.com/office/powerpoint/2010/main" val="2430441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B2B40FF-16FE-4CEB-A5F0-05DD17DFA031}" type="datetimeFigureOut">
              <a:rPr lang="fr-FR" smtClean="0"/>
              <a:pPr/>
              <a:t>25/06/2019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647D50-02F8-4AEA-99A8-0EBC12D89272}" type="slidenum">
              <a:rPr lang="fr-FR" smtClean="0"/>
              <a:pPr/>
              <a:t>‹N°›</a:t>
            </a:fld>
            <a:endParaRPr lang="fr-FR"/>
          </a:p>
        </p:txBody>
      </p:sp>
    </p:spTree>
    <p:extLst>
      <p:ext uri="{BB962C8B-B14F-4D97-AF65-F5344CB8AC3E}">
        <p14:creationId xmlns:p14="http://schemas.microsoft.com/office/powerpoint/2010/main" val="2038984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BB2B40FF-16FE-4CEB-A5F0-05DD17DFA031}" type="datetimeFigureOut">
              <a:rPr lang="fr-FR" smtClean="0"/>
              <a:pPr/>
              <a:t>25/06/2019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647D50-02F8-4AEA-99A8-0EBC12D89272}" type="slidenum">
              <a:rPr lang="fr-FR" smtClean="0"/>
              <a:pPr/>
              <a:t>‹N°›</a:t>
            </a:fld>
            <a:endParaRPr lang="fr-FR"/>
          </a:p>
        </p:txBody>
      </p:sp>
    </p:spTree>
    <p:extLst>
      <p:ext uri="{BB962C8B-B14F-4D97-AF65-F5344CB8AC3E}">
        <p14:creationId xmlns:p14="http://schemas.microsoft.com/office/powerpoint/2010/main" val="2500312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B2B40FF-16FE-4CEB-A5F0-05DD17DFA031}" type="datetimeFigureOut">
              <a:rPr lang="fr-FR" smtClean="0"/>
              <a:pPr/>
              <a:t>25/06/2019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6647D50-02F8-4AEA-99A8-0EBC12D89272}" type="slidenum">
              <a:rPr lang="fr-FR" smtClean="0"/>
              <a:pPr/>
              <a:t>‹N°›</a:t>
            </a:fld>
            <a:endParaRPr lang="fr-FR"/>
          </a:p>
        </p:txBody>
      </p:sp>
    </p:spTree>
    <p:extLst>
      <p:ext uri="{BB962C8B-B14F-4D97-AF65-F5344CB8AC3E}">
        <p14:creationId xmlns:p14="http://schemas.microsoft.com/office/powerpoint/2010/main" val="4013612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B2B40FF-16FE-4CEB-A5F0-05DD17DFA031}" type="datetimeFigureOut">
              <a:rPr lang="fr-FR" smtClean="0"/>
              <a:pPr/>
              <a:t>25/06/2019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6647D50-02F8-4AEA-99A8-0EBC12D89272}" type="slidenum">
              <a:rPr lang="fr-FR" smtClean="0"/>
              <a:pPr/>
              <a:t>‹N°›</a:t>
            </a:fld>
            <a:endParaRPr lang="fr-FR"/>
          </a:p>
        </p:txBody>
      </p:sp>
    </p:spTree>
    <p:extLst>
      <p:ext uri="{BB962C8B-B14F-4D97-AF65-F5344CB8AC3E}">
        <p14:creationId xmlns:p14="http://schemas.microsoft.com/office/powerpoint/2010/main" val="3000424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BB2B40FF-16FE-4CEB-A5F0-05DD17DFA031}" type="datetimeFigureOut">
              <a:rPr lang="fr-FR" smtClean="0"/>
              <a:pPr/>
              <a:t>25/06/2019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6647D50-02F8-4AEA-99A8-0EBC12D89272}" type="slidenum">
              <a:rPr lang="fr-FR" smtClean="0"/>
              <a:pPr/>
              <a:t>‹N°›</a:t>
            </a:fld>
            <a:endParaRPr lang="fr-FR"/>
          </a:p>
        </p:txBody>
      </p:sp>
    </p:spTree>
    <p:extLst>
      <p:ext uri="{BB962C8B-B14F-4D97-AF65-F5344CB8AC3E}">
        <p14:creationId xmlns:p14="http://schemas.microsoft.com/office/powerpoint/2010/main" val="1455759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B2B40FF-16FE-4CEB-A5F0-05DD17DFA031}" type="datetimeFigureOut">
              <a:rPr lang="fr-FR" smtClean="0"/>
              <a:pPr/>
              <a:t>25/06/2019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6647D50-02F8-4AEA-99A8-0EBC12D89272}" type="slidenum">
              <a:rPr lang="fr-FR" smtClean="0"/>
              <a:pPr/>
              <a:t>‹N°›</a:t>
            </a:fld>
            <a:endParaRPr lang="fr-FR"/>
          </a:p>
        </p:txBody>
      </p:sp>
    </p:spTree>
    <p:extLst>
      <p:ext uri="{BB962C8B-B14F-4D97-AF65-F5344CB8AC3E}">
        <p14:creationId xmlns:p14="http://schemas.microsoft.com/office/powerpoint/2010/main" val="2336006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B2B40FF-16FE-4CEB-A5F0-05DD17DFA031}" type="datetimeFigureOut">
              <a:rPr lang="fr-FR" smtClean="0"/>
              <a:pPr/>
              <a:t>25/06/2019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6647D50-02F8-4AEA-99A8-0EBC12D89272}" type="slidenum">
              <a:rPr lang="fr-FR" smtClean="0"/>
              <a:pPr/>
              <a:t>‹N°›</a:t>
            </a:fld>
            <a:endParaRPr lang="fr-FR"/>
          </a:p>
        </p:txBody>
      </p:sp>
    </p:spTree>
    <p:extLst>
      <p:ext uri="{BB962C8B-B14F-4D97-AF65-F5344CB8AC3E}">
        <p14:creationId xmlns:p14="http://schemas.microsoft.com/office/powerpoint/2010/main" val="748539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B2B40FF-16FE-4CEB-A5F0-05DD17DFA031}" type="datetimeFigureOut">
              <a:rPr lang="fr-FR" smtClean="0"/>
              <a:pPr/>
              <a:t>25/06/2019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6647D50-02F8-4AEA-99A8-0EBC12D89272}" type="slidenum">
              <a:rPr lang="fr-FR" smtClean="0"/>
              <a:pPr/>
              <a:t>‹N°›</a:t>
            </a:fld>
            <a:endParaRPr lang="fr-FR"/>
          </a:p>
        </p:txBody>
      </p:sp>
    </p:spTree>
    <p:extLst>
      <p:ext uri="{BB962C8B-B14F-4D97-AF65-F5344CB8AC3E}">
        <p14:creationId xmlns:p14="http://schemas.microsoft.com/office/powerpoint/2010/main" val="2199785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2B40FF-16FE-4CEB-A5F0-05DD17DFA031}" type="datetimeFigureOut">
              <a:rPr lang="fr-FR" smtClean="0"/>
              <a:pPr/>
              <a:t>25/06/2019</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647D50-02F8-4AEA-99A8-0EBC12D89272}" type="slidenum">
              <a:rPr lang="fr-FR" smtClean="0"/>
              <a:pPr/>
              <a:t>‹N°›</a:t>
            </a:fld>
            <a:endParaRPr lang="fr-FR"/>
          </a:p>
        </p:txBody>
      </p:sp>
    </p:spTree>
    <p:extLst>
      <p:ext uri="{BB962C8B-B14F-4D97-AF65-F5344CB8AC3E}">
        <p14:creationId xmlns:p14="http://schemas.microsoft.com/office/powerpoint/2010/main" val="5455786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11.pn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15.pn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Cartouche inerne-PowerP.pd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18350" cy="6858000"/>
          </a:xfrm>
          <a:prstGeom prst="rect">
            <a:avLst/>
          </a:prstGeom>
        </p:spPr>
      </p:pic>
      <p:sp>
        <p:nvSpPr>
          <p:cNvPr id="2" name="ZoneTexte 1"/>
          <p:cNvSpPr txBox="1"/>
          <p:nvPr/>
        </p:nvSpPr>
        <p:spPr>
          <a:xfrm>
            <a:off x="818350" y="438504"/>
            <a:ext cx="11373650" cy="5816977"/>
          </a:xfrm>
          <a:prstGeom prst="rect">
            <a:avLst/>
          </a:prstGeom>
          <a:noFill/>
        </p:spPr>
        <p:txBody>
          <a:bodyPr wrap="square" rtlCol="0">
            <a:spAutoFit/>
          </a:bodyPr>
          <a:lstStyle/>
          <a:p>
            <a:pPr algn="ctr"/>
            <a:endParaRPr lang="fr-FR" sz="5000" dirty="0" smtClean="0"/>
          </a:p>
          <a:p>
            <a:pPr algn="ctr"/>
            <a:r>
              <a:rPr lang="fr-FR" sz="5000" dirty="0" smtClean="0"/>
              <a:t>Etude de l’exposition aux fumées d’incendie des sapeurs-pompiers affectés en structure de feu contrôlé</a:t>
            </a:r>
          </a:p>
          <a:p>
            <a:pPr algn="ctr"/>
            <a:endParaRPr lang="fr-FR" sz="5000" dirty="0" smtClean="0"/>
          </a:p>
          <a:p>
            <a:pPr algn="ctr"/>
            <a:endParaRPr lang="fr-FR" sz="3600" dirty="0" smtClean="0"/>
          </a:p>
          <a:p>
            <a:pPr algn="ctr"/>
            <a:r>
              <a:rPr lang="fr-FR" sz="2400" dirty="0" smtClean="0"/>
              <a:t>Méde</a:t>
            </a:r>
            <a:r>
              <a:rPr lang="fr-FR" sz="2400" dirty="0" smtClean="0"/>
              <a:t>cin </a:t>
            </a:r>
            <a:r>
              <a:rPr lang="fr-FR" sz="2400" dirty="0" smtClean="0"/>
              <a:t>Principal </a:t>
            </a:r>
            <a:r>
              <a:rPr lang="fr-FR" sz="2400" dirty="0" smtClean="0"/>
              <a:t>ALLONNEAU Alexandre</a:t>
            </a:r>
          </a:p>
          <a:p>
            <a:pPr algn="ctr"/>
            <a:r>
              <a:rPr lang="fr-FR" sz="2400" dirty="0" smtClean="0"/>
              <a:t>Médecin-chef du groupement des appuis et de secours</a:t>
            </a:r>
          </a:p>
          <a:p>
            <a:pPr algn="ctr"/>
            <a:r>
              <a:rPr lang="fr-FR" sz="2400" dirty="0" smtClean="0"/>
              <a:t>Brigade de sapeurs-pompiers de Paris</a:t>
            </a:r>
            <a:endParaRPr lang="fr-FR" sz="2400" dirty="0"/>
          </a:p>
        </p:txBody>
      </p:sp>
      <p:graphicFrame>
        <p:nvGraphicFramePr>
          <p:cNvPr id="3" name="Tableau 2"/>
          <p:cNvGraphicFramePr>
            <a:graphicFrameLocks noGrp="1"/>
          </p:cNvGraphicFramePr>
          <p:nvPr>
            <p:extLst>
              <p:ext uri="{D42A27DB-BD31-4B8C-83A1-F6EECF244321}">
                <p14:modId xmlns:p14="http://schemas.microsoft.com/office/powerpoint/2010/main" val="537123598"/>
              </p:ext>
            </p:extLst>
          </p:nvPr>
        </p:nvGraphicFramePr>
        <p:xfrm>
          <a:off x="1093305" y="719666"/>
          <a:ext cx="10893286" cy="3395134"/>
        </p:xfrm>
        <a:graphic>
          <a:graphicData uri="http://schemas.openxmlformats.org/drawingml/2006/table">
            <a:tbl>
              <a:tblPr firstRow="1" bandRow="1">
                <a:tableStyleId>{5C22544A-7EE6-4342-B048-85BDC9FD1C3A}</a:tableStyleId>
              </a:tblPr>
              <a:tblGrid>
                <a:gridCol w="10893286">
                  <a:extLst>
                    <a:ext uri="{9D8B030D-6E8A-4147-A177-3AD203B41FA5}">
                      <a16:colId xmlns:a16="http://schemas.microsoft.com/office/drawing/2014/main" val="3861756879"/>
                    </a:ext>
                  </a:extLst>
                </a:gridCol>
              </a:tblGrid>
              <a:tr h="3395134">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3768405"/>
                  </a:ext>
                </a:extLst>
              </a:tr>
            </a:tbl>
          </a:graphicData>
        </a:graphic>
      </p:graphicFrame>
      <p:pic>
        <p:nvPicPr>
          <p:cNvPr id="7" name="Picture 2"/>
          <p:cNvPicPr>
            <a:picLocks noChangeAspect="1" noChangeArrowheads="1"/>
          </p:cNvPicPr>
          <p:nvPr/>
        </p:nvPicPr>
        <p:blipFill>
          <a:blip r:embed="rId3" cstate="print"/>
          <a:srcRect/>
          <a:stretch>
            <a:fillRect/>
          </a:stretch>
        </p:blipFill>
        <p:spPr bwMode="auto">
          <a:xfrm>
            <a:off x="11247265" y="5972949"/>
            <a:ext cx="944735" cy="779909"/>
          </a:xfrm>
          <a:prstGeom prst="rect">
            <a:avLst/>
          </a:prstGeom>
          <a:noFill/>
          <a:ln w="9525">
            <a:noFill/>
            <a:miter lim="800000"/>
            <a:headEnd/>
            <a:tailEnd/>
          </a:ln>
        </p:spPr>
      </p:pic>
    </p:spTree>
    <p:extLst>
      <p:ext uri="{BB962C8B-B14F-4D97-AF65-F5344CB8AC3E}">
        <p14:creationId xmlns:p14="http://schemas.microsoft.com/office/powerpoint/2010/main" val="33131720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199" y="365125"/>
            <a:ext cx="11019183" cy="1325563"/>
          </a:xfrm>
          <a:ln>
            <a:solidFill>
              <a:schemeClr val="tx1"/>
            </a:solidFill>
          </a:ln>
        </p:spPr>
        <p:txBody>
          <a:bodyPr/>
          <a:lstStyle/>
          <a:p>
            <a:pPr algn="ctr"/>
            <a:r>
              <a:rPr lang="fr-FR" dirty="0" smtClean="0"/>
              <a:t>Généralités</a:t>
            </a:r>
            <a:endParaRPr lang="fr-FR" dirty="0"/>
          </a:p>
        </p:txBody>
      </p:sp>
      <p:sp>
        <p:nvSpPr>
          <p:cNvPr id="3" name="Espace réservé du contenu 2"/>
          <p:cNvSpPr>
            <a:spLocks noGrp="1"/>
          </p:cNvSpPr>
          <p:nvPr>
            <p:ph idx="1"/>
          </p:nvPr>
        </p:nvSpPr>
        <p:spPr>
          <a:xfrm>
            <a:off x="838200" y="1825625"/>
            <a:ext cx="10711070" cy="4351338"/>
          </a:xfrm>
        </p:spPr>
        <p:txBody>
          <a:bodyPr>
            <a:normAutofit/>
          </a:bodyPr>
          <a:lstStyle/>
          <a:p>
            <a:pPr marL="0" indent="0" algn="just">
              <a:buNone/>
            </a:pPr>
            <a:r>
              <a:rPr lang="fr-FR" b="1" u="sng" dirty="0" smtClean="0"/>
              <a:t>Objectif :</a:t>
            </a:r>
            <a:r>
              <a:rPr lang="fr-FR" b="1" dirty="0" smtClean="0"/>
              <a:t> </a:t>
            </a:r>
            <a:r>
              <a:rPr lang="fr-FR" dirty="0" smtClean="0"/>
              <a:t>évaluer </a:t>
            </a:r>
            <a:r>
              <a:rPr lang="fr-FR" dirty="0"/>
              <a:t>le niveau d’exposition </a:t>
            </a:r>
            <a:r>
              <a:rPr lang="fr-FR" dirty="0" smtClean="0"/>
              <a:t>aux hydrocarbures aromatiques polycycliques et aux composés organiques volatils au </a:t>
            </a:r>
            <a:r>
              <a:rPr lang="fr-FR" dirty="0"/>
              <a:t>sein </a:t>
            </a:r>
            <a:r>
              <a:rPr lang="fr-FR" dirty="0" smtClean="0"/>
              <a:t>des personnels affectés à la maison du feu de notre école de formation.</a:t>
            </a:r>
          </a:p>
          <a:p>
            <a:pPr marL="0" indent="0">
              <a:buNone/>
            </a:pPr>
            <a:endParaRPr lang="fr-FR" sz="1000" dirty="0"/>
          </a:p>
          <a:p>
            <a:pPr marL="0" indent="0">
              <a:buNone/>
            </a:pPr>
            <a:endParaRPr lang="fr-FR" b="1" u="sng" dirty="0" smtClean="0"/>
          </a:p>
          <a:p>
            <a:pPr marL="0" indent="0">
              <a:buNone/>
            </a:pPr>
            <a:r>
              <a:rPr lang="fr-FR" b="1" u="sng" dirty="0" smtClean="0"/>
              <a:t>Méthode :</a:t>
            </a:r>
          </a:p>
          <a:p>
            <a:pPr marL="0" indent="0">
              <a:buNone/>
            </a:pPr>
            <a:r>
              <a:rPr lang="fr-FR" dirty="0" smtClean="0"/>
              <a:t>- Deux groupes : exposés et témoins</a:t>
            </a:r>
          </a:p>
          <a:p>
            <a:pPr marL="0" indent="0">
              <a:buNone/>
            </a:pPr>
            <a:r>
              <a:rPr lang="fr-FR" dirty="0" smtClean="0"/>
              <a:t>- Période hivernale du 12 au 16 </a:t>
            </a:r>
            <a:br>
              <a:rPr lang="fr-FR" dirty="0" smtClean="0"/>
            </a:br>
            <a:r>
              <a:rPr lang="fr-FR" dirty="0" smtClean="0"/>
              <a:t>  février 2018</a:t>
            </a:r>
          </a:p>
          <a:p>
            <a:pPr marL="0" indent="0">
              <a:buNone/>
            </a:pPr>
            <a:endParaRPr lang="fr-FR" dirty="0"/>
          </a:p>
        </p:txBody>
      </p:sp>
      <p:pic>
        <p:nvPicPr>
          <p:cNvPr id="4" name="Image 3" descr="Cartouche inerne-PowerP.pdf"/>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818350" cy="6858000"/>
          </a:xfrm>
          <a:prstGeom prst="rect">
            <a:avLst/>
          </a:prstGeom>
        </p:spPr>
      </p:pic>
      <p:pic>
        <p:nvPicPr>
          <p:cNvPr id="6" name="Image 5"/>
          <p:cNvPicPr>
            <a:picLocks noChangeAspect="1"/>
          </p:cNvPicPr>
          <p:nvPr/>
        </p:nvPicPr>
        <p:blipFill>
          <a:blip r:embed="rId4" cstate="print"/>
          <a:stretch>
            <a:fillRect/>
          </a:stretch>
        </p:blipFill>
        <p:spPr>
          <a:xfrm>
            <a:off x="6384235" y="3429000"/>
            <a:ext cx="5574126" cy="2460384"/>
          </a:xfrm>
          <a:prstGeom prst="rect">
            <a:avLst/>
          </a:prstGeom>
        </p:spPr>
      </p:pic>
      <p:pic>
        <p:nvPicPr>
          <p:cNvPr id="7" name="Picture 2"/>
          <p:cNvPicPr>
            <a:picLocks noChangeAspect="1" noChangeArrowheads="1"/>
          </p:cNvPicPr>
          <p:nvPr/>
        </p:nvPicPr>
        <p:blipFill>
          <a:blip r:embed="rId5" cstate="print"/>
          <a:srcRect/>
          <a:stretch>
            <a:fillRect/>
          </a:stretch>
        </p:blipFill>
        <p:spPr bwMode="auto">
          <a:xfrm>
            <a:off x="11247265" y="5972949"/>
            <a:ext cx="944735" cy="779909"/>
          </a:xfrm>
          <a:prstGeom prst="rect">
            <a:avLst/>
          </a:prstGeom>
          <a:noFill/>
          <a:ln w="9525">
            <a:noFill/>
            <a:miter lim="800000"/>
            <a:headEnd/>
            <a:tailEnd/>
          </a:ln>
        </p:spPr>
      </p:pic>
    </p:spTree>
    <p:extLst>
      <p:ext uri="{BB962C8B-B14F-4D97-AF65-F5344CB8AC3E}">
        <p14:creationId xmlns:p14="http://schemas.microsoft.com/office/powerpoint/2010/main" val="2473450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1825625"/>
            <a:ext cx="11019182" cy="4351338"/>
          </a:xfrm>
        </p:spPr>
        <p:txBody>
          <a:bodyPr>
            <a:normAutofit/>
          </a:bodyPr>
          <a:lstStyle/>
          <a:p>
            <a:pPr marL="0" indent="0">
              <a:buNone/>
            </a:pPr>
            <a:r>
              <a:rPr lang="fr-FR" dirty="0" smtClean="0"/>
              <a:t>Recueil d’urines au cours de la semaine :</a:t>
            </a:r>
          </a:p>
          <a:p>
            <a:pPr lvl="0">
              <a:spcAft>
                <a:spcPts val="1200"/>
              </a:spcAft>
            </a:pPr>
            <a:r>
              <a:rPr lang="fr-FR" b="1" u="sng" dirty="0" smtClean="0"/>
              <a:t>En </a:t>
            </a:r>
            <a:r>
              <a:rPr lang="fr-FR" b="1" u="sng" dirty="0"/>
              <a:t>début de poste le lundi matin après 48h sans exposition :</a:t>
            </a:r>
            <a:r>
              <a:rPr lang="fr-FR" dirty="0"/>
              <a:t> évaluer la concentration résiduelle et le bruit de </a:t>
            </a:r>
            <a:r>
              <a:rPr lang="fr-FR" dirty="0" smtClean="0"/>
              <a:t>fond</a:t>
            </a:r>
          </a:p>
          <a:p>
            <a:pPr lvl="0">
              <a:spcAft>
                <a:spcPts val="1200"/>
              </a:spcAft>
            </a:pPr>
            <a:r>
              <a:rPr lang="fr-FR" b="1" u="sng" dirty="0" smtClean="0"/>
              <a:t>Au </a:t>
            </a:r>
            <a:r>
              <a:rPr lang="fr-FR" b="1" u="sng" dirty="0"/>
              <a:t>coucher le </a:t>
            </a:r>
            <a:r>
              <a:rPr lang="fr-FR" b="1" u="sng" dirty="0" smtClean="0"/>
              <a:t>lundi soir</a:t>
            </a:r>
            <a:r>
              <a:rPr lang="fr-FR" b="1" u="sng" dirty="0"/>
              <a:t> (entre 22 et 23h) </a:t>
            </a:r>
            <a:r>
              <a:rPr lang="fr-FR" u="sng" dirty="0" smtClean="0"/>
              <a:t>:</a:t>
            </a:r>
            <a:r>
              <a:rPr lang="fr-FR" dirty="0" smtClean="0"/>
              <a:t> </a:t>
            </a:r>
            <a:r>
              <a:rPr lang="fr-FR" dirty="0"/>
              <a:t>évaluer l’exposition de la journée (fin de poste)</a:t>
            </a:r>
          </a:p>
          <a:p>
            <a:pPr lvl="0">
              <a:spcAft>
                <a:spcPts val="1200"/>
              </a:spcAft>
            </a:pPr>
            <a:r>
              <a:rPr lang="fr-FR" b="1" u="sng" dirty="0" smtClean="0"/>
              <a:t>Le mardi mi-journée (12h) :</a:t>
            </a:r>
            <a:r>
              <a:rPr lang="fr-FR" dirty="0" smtClean="0"/>
              <a:t> </a:t>
            </a:r>
            <a:r>
              <a:rPr lang="fr-FR" dirty="0"/>
              <a:t>étudier </a:t>
            </a:r>
            <a:r>
              <a:rPr lang="fr-FR" dirty="0" smtClean="0"/>
              <a:t>le pic d’excrétion (activité du matin)</a:t>
            </a:r>
          </a:p>
          <a:p>
            <a:pPr lvl="0">
              <a:spcAft>
                <a:spcPts val="1200"/>
              </a:spcAft>
            </a:pPr>
            <a:r>
              <a:rPr lang="fr-FR" b="1" u="sng" dirty="0" smtClean="0"/>
              <a:t>En fin de poste du 5</a:t>
            </a:r>
            <a:r>
              <a:rPr lang="fr-FR" b="1" u="sng" baseline="30000" dirty="0" smtClean="0"/>
              <a:t>ème</a:t>
            </a:r>
            <a:r>
              <a:rPr lang="fr-FR" b="1" u="sng" dirty="0" smtClean="0"/>
              <a:t> jour vers 12h30 :</a:t>
            </a:r>
            <a:r>
              <a:rPr lang="fr-FR" dirty="0" smtClean="0"/>
              <a:t> pour évaluer l'exposition cumulée  de la semaine</a:t>
            </a:r>
          </a:p>
          <a:p>
            <a:pPr lvl="0"/>
            <a:endParaRPr lang="fr-FR" dirty="0"/>
          </a:p>
        </p:txBody>
      </p:sp>
      <p:pic>
        <p:nvPicPr>
          <p:cNvPr id="4" name="Image 3" descr="Cartouche inerne-PowerP.pdf"/>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818350" cy="6858000"/>
          </a:xfrm>
          <a:prstGeom prst="rect">
            <a:avLst/>
          </a:prstGeom>
        </p:spPr>
      </p:pic>
      <p:sp>
        <p:nvSpPr>
          <p:cNvPr id="7" name="Titre 1"/>
          <p:cNvSpPr txBox="1">
            <a:spLocks/>
          </p:cNvSpPr>
          <p:nvPr/>
        </p:nvSpPr>
        <p:spPr>
          <a:xfrm>
            <a:off x="838199" y="365125"/>
            <a:ext cx="11019183" cy="1325563"/>
          </a:xfrm>
          <a:prstGeom prst="rect">
            <a:avLst/>
          </a:prstGeom>
          <a:ln>
            <a:solidFill>
              <a:schemeClr val="tx1"/>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dirty="0" smtClean="0"/>
              <a:t>Modalités de prélèvements</a:t>
            </a:r>
            <a:endParaRPr lang="fr-FR" dirty="0"/>
          </a:p>
        </p:txBody>
      </p:sp>
      <p:pic>
        <p:nvPicPr>
          <p:cNvPr id="6" name="Picture 2"/>
          <p:cNvPicPr>
            <a:picLocks noChangeAspect="1" noChangeArrowheads="1"/>
          </p:cNvPicPr>
          <p:nvPr/>
        </p:nvPicPr>
        <p:blipFill>
          <a:blip r:embed="rId4" cstate="print"/>
          <a:srcRect/>
          <a:stretch>
            <a:fillRect/>
          </a:stretch>
        </p:blipFill>
        <p:spPr bwMode="auto">
          <a:xfrm>
            <a:off x="11247265" y="5972949"/>
            <a:ext cx="944735" cy="779909"/>
          </a:xfrm>
          <a:prstGeom prst="rect">
            <a:avLst/>
          </a:prstGeom>
          <a:noFill/>
          <a:ln w="9525">
            <a:noFill/>
            <a:miter lim="800000"/>
            <a:headEnd/>
            <a:tailEnd/>
          </a:ln>
        </p:spPr>
      </p:pic>
    </p:spTree>
    <p:extLst>
      <p:ext uri="{BB962C8B-B14F-4D97-AF65-F5344CB8AC3E}">
        <p14:creationId xmlns:p14="http://schemas.microsoft.com/office/powerpoint/2010/main" val="758580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Cartouche inerne-PowerP.pdf"/>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818350" cy="6858000"/>
          </a:xfrm>
          <a:prstGeom prst="rect">
            <a:avLst/>
          </a:prstGeom>
        </p:spPr>
      </p:pic>
      <p:sp>
        <p:nvSpPr>
          <p:cNvPr id="8" name="ZoneTexte 7"/>
          <p:cNvSpPr txBox="1"/>
          <p:nvPr/>
        </p:nvSpPr>
        <p:spPr>
          <a:xfrm>
            <a:off x="1628217" y="5704021"/>
            <a:ext cx="3190810" cy="523220"/>
          </a:xfrm>
          <a:prstGeom prst="rect">
            <a:avLst/>
          </a:prstGeom>
          <a:noFill/>
        </p:spPr>
        <p:txBody>
          <a:bodyPr wrap="none" rtlCol="0">
            <a:spAutoFit/>
          </a:bodyPr>
          <a:lstStyle/>
          <a:p>
            <a:pPr algn="ctr"/>
            <a:r>
              <a:rPr lang="fr-FR" sz="1400" u="sng" dirty="0" smtClean="0"/>
              <a:t>Evolution du 1OHP chez les non-fumeurs </a:t>
            </a:r>
          </a:p>
          <a:p>
            <a:pPr algn="ctr"/>
            <a:r>
              <a:rPr lang="fr-FR" sz="1400" u="sng" dirty="0" smtClean="0"/>
              <a:t>du groupe </a:t>
            </a:r>
            <a:r>
              <a:rPr lang="fr-FR" sz="1400" b="1" u="sng" dirty="0" smtClean="0"/>
              <a:t>exposé</a:t>
            </a:r>
            <a:r>
              <a:rPr lang="fr-FR" sz="1400" u="sng" dirty="0" smtClean="0"/>
              <a:t> en</a:t>
            </a:r>
            <a:r>
              <a:rPr lang="fr-FR" sz="1400" u="sng" dirty="0"/>
              <a:t> µg/g </a:t>
            </a:r>
            <a:r>
              <a:rPr lang="fr-FR" sz="1400" u="sng" dirty="0" smtClean="0"/>
              <a:t>de créatinine</a:t>
            </a:r>
            <a:endParaRPr lang="en-US" sz="1400" u="sng" dirty="0"/>
          </a:p>
        </p:txBody>
      </p:sp>
      <p:sp>
        <p:nvSpPr>
          <p:cNvPr id="9" name="ZoneTexte 8"/>
          <p:cNvSpPr txBox="1"/>
          <p:nvPr/>
        </p:nvSpPr>
        <p:spPr>
          <a:xfrm>
            <a:off x="7446668" y="5652264"/>
            <a:ext cx="3190810" cy="523220"/>
          </a:xfrm>
          <a:prstGeom prst="rect">
            <a:avLst/>
          </a:prstGeom>
          <a:noFill/>
        </p:spPr>
        <p:txBody>
          <a:bodyPr wrap="none" rtlCol="0">
            <a:spAutoFit/>
          </a:bodyPr>
          <a:lstStyle/>
          <a:p>
            <a:pPr algn="ctr"/>
            <a:r>
              <a:rPr lang="fr-FR" sz="1400" u="sng" dirty="0" smtClean="0"/>
              <a:t>Evolution du 1OHP chez les non-fumeurs </a:t>
            </a:r>
          </a:p>
          <a:p>
            <a:pPr algn="ctr"/>
            <a:r>
              <a:rPr lang="fr-FR" sz="1400" u="sng" dirty="0" smtClean="0"/>
              <a:t>du groupe </a:t>
            </a:r>
            <a:r>
              <a:rPr lang="fr-FR" sz="1400" b="1" u="sng" dirty="0" smtClean="0"/>
              <a:t>témoin</a:t>
            </a:r>
            <a:r>
              <a:rPr lang="fr-FR" sz="1400" u="sng" dirty="0" smtClean="0"/>
              <a:t> en </a:t>
            </a:r>
            <a:r>
              <a:rPr lang="fr-FR" sz="1400" u="sng" dirty="0"/>
              <a:t>µg</a:t>
            </a:r>
            <a:r>
              <a:rPr lang="fr-FR" sz="1400" u="sng" dirty="0" smtClean="0"/>
              <a:t>/g de créatinine</a:t>
            </a:r>
            <a:endParaRPr lang="en-US" sz="1400" u="sng" dirty="0"/>
          </a:p>
        </p:txBody>
      </p:sp>
      <p:sp>
        <p:nvSpPr>
          <p:cNvPr id="11" name="Titre 1"/>
          <p:cNvSpPr txBox="1">
            <a:spLocks/>
          </p:cNvSpPr>
          <p:nvPr/>
        </p:nvSpPr>
        <p:spPr>
          <a:xfrm>
            <a:off x="838199" y="365125"/>
            <a:ext cx="11019183" cy="1325563"/>
          </a:xfrm>
          <a:prstGeom prst="rect">
            <a:avLst/>
          </a:prstGeom>
          <a:ln>
            <a:solidFill>
              <a:schemeClr val="tx1"/>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dirty="0" smtClean="0"/>
              <a:t>1 </a:t>
            </a:r>
            <a:r>
              <a:rPr lang="fr-FR" dirty="0" err="1" smtClean="0"/>
              <a:t>hydroxypyrène</a:t>
            </a:r>
            <a:endParaRPr lang="fr-FR" dirty="0"/>
          </a:p>
        </p:txBody>
      </p:sp>
      <p:pic>
        <p:nvPicPr>
          <p:cNvPr id="5" name="Image 4"/>
          <p:cNvPicPr>
            <a:picLocks noChangeAspect="1"/>
          </p:cNvPicPr>
          <p:nvPr/>
        </p:nvPicPr>
        <p:blipFill>
          <a:blip r:embed="rId4" cstate="print"/>
          <a:stretch>
            <a:fillRect/>
          </a:stretch>
        </p:blipFill>
        <p:spPr>
          <a:xfrm>
            <a:off x="947461" y="2328782"/>
            <a:ext cx="4525413" cy="3202973"/>
          </a:xfrm>
          <a:prstGeom prst="rect">
            <a:avLst/>
          </a:prstGeom>
          <a:ln>
            <a:solidFill>
              <a:schemeClr val="tx1"/>
            </a:solidFill>
          </a:ln>
        </p:spPr>
      </p:pic>
      <p:pic>
        <p:nvPicPr>
          <p:cNvPr id="6" name="Image 5"/>
          <p:cNvPicPr>
            <a:picLocks noChangeAspect="1"/>
          </p:cNvPicPr>
          <p:nvPr/>
        </p:nvPicPr>
        <p:blipFill>
          <a:blip r:embed="rId5" cstate="print"/>
          <a:stretch>
            <a:fillRect/>
          </a:stretch>
        </p:blipFill>
        <p:spPr>
          <a:xfrm>
            <a:off x="6472413" y="3922715"/>
            <a:ext cx="4841778" cy="1585170"/>
          </a:xfrm>
          <a:prstGeom prst="rect">
            <a:avLst/>
          </a:prstGeom>
          <a:ln>
            <a:solidFill>
              <a:schemeClr val="tx1"/>
            </a:solidFill>
          </a:ln>
        </p:spPr>
      </p:pic>
      <p:pic>
        <p:nvPicPr>
          <p:cNvPr id="2050" name="Picture 2"/>
          <p:cNvPicPr>
            <a:picLocks noChangeAspect="1" noChangeArrowheads="1"/>
          </p:cNvPicPr>
          <p:nvPr/>
        </p:nvPicPr>
        <p:blipFill>
          <a:blip r:embed="rId6" cstate="print"/>
          <a:srcRect/>
          <a:stretch>
            <a:fillRect/>
          </a:stretch>
        </p:blipFill>
        <p:spPr bwMode="auto">
          <a:xfrm>
            <a:off x="6480866" y="2345039"/>
            <a:ext cx="4617709" cy="1140033"/>
          </a:xfrm>
          <a:prstGeom prst="rect">
            <a:avLst/>
          </a:prstGeom>
          <a:noFill/>
          <a:ln w="9525">
            <a:noFill/>
            <a:miter lim="800000"/>
            <a:headEnd/>
            <a:tailEnd/>
          </a:ln>
        </p:spPr>
      </p:pic>
      <p:pic>
        <p:nvPicPr>
          <p:cNvPr id="12" name="Picture 2"/>
          <p:cNvPicPr>
            <a:picLocks noChangeAspect="1" noChangeArrowheads="1"/>
          </p:cNvPicPr>
          <p:nvPr/>
        </p:nvPicPr>
        <p:blipFill>
          <a:blip r:embed="rId7" cstate="print"/>
          <a:srcRect/>
          <a:stretch>
            <a:fillRect/>
          </a:stretch>
        </p:blipFill>
        <p:spPr bwMode="auto">
          <a:xfrm>
            <a:off x="11247265" y="5972949"/>
            <a:ext cx="944735" cy="779909"/>
          </a:xfrm>
          <a:prstGeom prst="rect">
            <a:avLst/>
          </a:prstGeom>
          <a:noFill/>
          <a:ln w="9525">
            <a:noFill/>
            <a:miter lim="800000"/>
            <a:headEnd/>
            <a:tailEnd/>
          </a:ln>
        </p:spPr>
      </p:pic>
    </p:spTree>
    <p:extLst>
      <p:ext uri="{BB962C8B-B14F-4D97-AF65-F5344CB8AC3E}">
        <p14:creationId xmlns:p14="http://schemas.microsoft.com/office/powerpoint/2010/main" val="27086962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1549400"/>
            <a:ext cx="10515600" cy="4627563"/>
          </a:xfrm>
        </p:spPr>
        <p:txBody>
          <a:bodyPr/>
          <a:lstStyle/>
          <a:p>
            <a:pPr marL="0" indent="0">
              <a:buNone/>
            </a:pPr>
            <a:endParaRPr lang="fr-FR" dirty="0" smtClean="0"/>
          </a:p>
          <a:p>
            <a:pPr marL="0" indent="0">
              <a:buNone/>
            </a:pPr>
            <a:endParaRPr lang="fr-FR" sz="1400" dirty="0" smtClean="0"/>
          </a:p>
        </p:txBody>
      </p:sp>
      <p:pic>
        <p:nvPicPr>
          <p:cNvPr id="4" name="Image 3" descr="Cartouche inerne-PowerP.pdf"/>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818350" cy="6858000"/>
          </a:xfrm>
          <a:prstGeom prst="rect">
            <a:avLst/>
          </a:prstGeom>
        </p:spPr>
      </p:pic>
      <p:sp>
        <p:nvSpPr>
          <p:cNvPr id="6" name="Rectangle 5"/>
          <p:cNvSpPr/>
          <p:nvPr/>
        </p:nvSpPr>
        <p:spPr>
          <a:xfrm>
            <a:off x="409175" y="6053873"/>
            <a:ext cx="6096000" cy="340093"/>
          </a:xfrm>
          <a:prstGeom prst="rect">
            <a:avLst/>
          </a:prstGeom>
        </p:spPr>
        <p:txBody>
          <a:bodyPr>
            <a:spAutoFit/>
          </a:bodyPr>
          <a:lstStyle/>
          <a:p>
            <a:pPr algn="ctr">
              <a:lnSpc>
                <a:spcPct val="115000"/>
              </a:lnSpc>
              <a:spcAft>
                <a:spcPts val="0"/>
              </a:spcAft>
            </a:pPr>
            <a:r>
              <a:rPr lang="fr-FR" sz="1400" u="sng" dirty="0">
                <a:latin typeface="Calibri" panose="020F0502020204030204" pitchFamily="34" charset="0"/>
                <a:ea typeface="Calibri" panose="020F0502020204030204" pitchFamily="34" charset="0"/>
                <a:cs typeface="Times New Roman" panose="02020603050405020304" pitchFamily="18" charset="0"/>
              </a:rPr>
              <a:t>Valeur du benzène urinaire </a:t>
            </a:r>
            <a:r>
              <a:rPr lang="fr-FR" sz="1400" u="sng" dirty="0" smtClean="0">
                <a:latin typeface="Calibri" panose="020F0502020204030204" pitchFamily="34" charset="0"/>
                <a:ea typeface="Calibri" panose="020F0502020204030204" pitchFamily="34" charset="0"/>
                <a:cs typeface="Times New Roman" panose="02020603050405020304" pitchFamily="18" charset="0"/>
              </a:rPr>
              <a:t>(</a:t>
            </a:r>
            <a:r>
              <a:rPr lang="fr-FR" sz="1400" u="sng" dirty="0" err="1" smtClean="0">
                <a:latin typeface="Calibri" panose="020F0502020204030204" pitchFamily="34" charset="0"/>
                <a:ea typeface="Calibri" panose="020F0502020204030204" pitchFamily="34" charset="0"/>
                <a:cs typeface="Times New Roman" panose="02020603050405020304" pitchFamily="18" charset="0"/>
              </a:rPr>
              <a:t>ng</a:t>
            </a:r>
            <a:r>
              <a:rPr lang="fr-FR" sz="1400" u="sng" dirty="0" smtClean="0">
                <a:latin typeface="Calibri" panose="020F0502020204030204" pitchFamily="34" charset="0"/>
                <a:ea typeface="Calibri" panose="020F0502020204030204" pitchFamily="34" charset="0"/>
                <a:cs typeface="Times New Roman" panose="02020603050405020304" pitchFamily="18" charset="0"/>
              </a:rPr>
              <a:t>/l d’urine) du </a:t>
            </a:r>
            <a:r>
              <a:rPr lang="fr-FR" sz="1400" u="sng" dirty="0">
                <a:latin typeface="Calibri" panose="020F0502020204030204" pitchFamily="34" charset="0"/>
                <a:ea typeface="Calibri" panose="020F0502020204030204" pitchFamily="34" charset="0"/>
                <a:cs typeface="Times New Roman" panose="02020603050405020304" pitchFamily="18" charset="0"/>
              </a:rPr>
              <a:t>groupe</a:t>
            </a:r>
            <a:r>
              <a:rPr lang="fr-FR" sz="1400" b="1" u="sng" dirty="0">
                <a:latin typeface="Calibri" panose="020F0502020204030204" pitchFamily="34" charset="0"/>
                <a:ea typeface="Calibri" panose="020F0502020204030204" pitchFamily="34" charset="0"/>
                <a:cs typeface="Times New Roman" panose="02020603050405020304" pitchFamily="18" charset="0"/>
              </a:rPr>
              <a:t> </a:t>
            </a:r>
            <a:r>
              <a:rPr lang="fr-FR" sz="1400" b="1" u="sng" dirty="0" smtClean="0">
                <a:latin typeface="Calibri" panose="020F0502020204030204" pitchFamily="34" charset="0"/>
                <a:ea typeface="Calibri" panose="020F0502020204030204" pitchFamily="34" charset="0"/>
                <a:cs typeface="Times New Roman" panose="02020603050405020304" pitchFamily="18" charset="0"/>
              </a:rPr>
              <a:t>exposé</a:t>
            </a:r>
            <a:endParaRPr lang="fr-FR" sz="14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Rectangle 7"/>
          <p:cNvSpPr/>
          <p:nvPr/>
        </p:nvSpPr>
        <p:spPr>
          <a:xfrm>
            <a:off x="5915247" y="6034088"/>
            <a:ext cx="6096000" cy="340093"/>
          </a:xfrm>
          <a:prstGeom prst="rect">
            <a:avLst/>
          </a:prstGeom>
        </p:spPr>
        <p:txBody>
          <a:bodyPr>
            <a:spAutoFit/>
          </a:bodyPr>
          <a:lstStyle/>
          <a:p>
            <a:pPr algn="ctr">
              <a:lnSpc>
                <a:spcPct val="115000"/>
              </a:lnSpc>
              <a:spcAft>
                <a:spcPts val="0"/>
              </a:spcAft>
            </a:pPr>
            <a:r>
              <a:rPr lang="fr-FR" sz="1400" u="sng" dirty="0" smtClean="0">
                <a:latin typeface="Calibri" panose="020F0502020204030204" pitchFamily="34" charset="0"/>
                <a:ea typeface="Calibri" panose="020F0502020204030204" pitchFamily="34" charset="0"/>
                <a:cs typeface="Times New Roman" panose="02020603050405020304" pitchFamily="18" charset="0"/>
              </a:rPr>
              <a:t>Valeur du benzène urinaire (</a:t>
            </a:r>
            <a:r>
              <a:rPr lang="fr-FR" sz="1400" u="sng" dirty="0" err="1" smtClean="0">
                <a:latin typeface="Calibri" panose="020F0502020204030204" pitchFamily="34" charset="0"/>
                <a:ea typeface="Calibri" panose="020F0502020204030204" pitchFamily="34" charset="0"/>
                <a:cs typeface="Times New Roman" panose="02020603050405020304" pitchFamily="18" charset="0"/>
              </a:rPr>
              <a:t>ng</a:t>
            </a:r>
            <a:r>
              <a:rPr lang="fr-FR" sz="1400" u="sng" dirty="0" smtClean="0">
                <a:latin typeface="Calibri" panose="020F0502020204030204" pitchFamily="34" charset="0"/>
                <a:ea typeface="Calibri" panose="020F0502020204030204" pitchFamily="34" charset="0"/>
                <a:cs typeface="Times New Roman" panose="02020603050405020304" pitchFamily="18" charset="0"/>
              </a:rPr>
              <a:t>/l d’urine) du groupe </a:t>
            </a:r>
            <a:r>
              <a:rPr lang="fr-FR" sz="1400" b="1" u="sng" dirty="0" smtClean="0">
                <a:latin typeface="Calibri" panose="020F0502020204030204" pitchFamily="34" charset="0"/>
                <a:ea typeface="Calibri" panose="020F0502020204030204" pitchFamily="34" charset="0"/>
                <a:cs typeface="Times New Roman" panose="02020603050405020304" pitchFamily="18" charset="0"/>
              </a:rPr>
              <a:t>témoin</a:t>
            </a:r>
            <a:endParaRPr lang="fr-FR" sz="1400"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27" name="Picture 3"/>
          <p:cNvPicPr>
            <a:picLocks noChangeAspect="1" noChangeArrowheads="1"/>
          </p:cNvPicPr>
          <p:nvPr/>
        </p:nvPicPr>
        <p:blipFill>
          <a:blip r:embed="rId4" cstate="print"/>
          <a:srcRect/>
          <a:stretch>
            <a:fillRect/>
          </a:stretch>
        </p:blipFill>
        <p:spPr bwMode="auto">
          <a:xfrm>
            <a:off x="4637585" y="1788107"/>
            <a:ext cx="4104168" cy="367299"/>
          </a:xfrm>
          <a:prstGeom prst="rect">
            <a:avLst/>
          </a:prstGeom>
          <a:noFill/>
          <a:ln w="9525">
            <a:noFill/>
            <a:miter lim="800000"/>
            <a:headEnd/>
            <a:tailEnd/>
          </a:ln>
        </p:spPr>
      </p:pic>
      <p:sp>
        <p:nvSpPr>
          <p:cNvPr id="12" name="Titre 1"/>
          <p:cNvSpPr txBox="1">
            <a:spLocks/>
          </p:cNvSpPr>
          <p:nvPr/>
        </p:nvSpPr>
        <p:spPr>
          <a:xfrm>
            <a:off x="838199" y="365125"/>
            <a:ext cx="11019183" cy="1325563"/>
          </a:xfrm>
          <a:prstGeom prst="rect">
            <a:avLst/>
          </a:prstGeom>
          <a:ln>
            <a:solidFill>
              <a:schemeClr val="tx1"/>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dirty="0" smtClean="0"/>
              <a:t>Benzène urinaire</a:t>
            </a:r>
            <a:endParaRPr lang="fr-FR" dirty="0"/>
          </a:p>
        </p:txBody>
      </p:sp>
      <p:pic>
        <p:nvPicPr>
          <p:cNvPr id="9" name="Image 8"/>
          <p:cNvPicPr>
            <a:picLocks noChangeAspect="1"/>
          </p:cNvPicPr>
          <p:nvPr/>
        </p:nvPicPr>
        <p:blipFill>
          <a:blip r:embed="rId5" cstate="print"/>
          <a:srcRect t="1943" r="5526"/>
          <a:stretch>
            <a:fillRect/>
          </a:stretch>
        </p:blipFill>
        <p:spPr>
          <a:xfrm>
            <a:off x="1178364" y="2162287"/>
            <a:ext cx="4576977" cy="3810662"/>
          </a:xfrm>
          <a:prstGeom prst="rect">
            <a:avLst/>
          </a:prstGeom>
          <a:ln>
            <a:solidFill>
              <a:schemeClr val="tx1"/>
            </a:solidFill>
          </a:ln>
        </p:spPr>
      </p:pic>
      <p:pic>
        <p:nvPicPr>
          <p:cNvPr id="11" name="Image 10"/>
          <p:cNvPicPr>
            <a:picLocks noChangeAspect="1"/>
          </p:cNvPicPr>
          <p:nvPr/>
        </p:nvPicPr>
        <p:blipFill>
          <a:blip r:embed="rId6" cstate="print"/>
          <a:stretch>
            <a:fillRect/>
          </a:stretch>
        </p:blipFill>
        <p:spPr>
          <a:xfrm>
            <a:off x="6689669" y="2216545"/>
            <a:ext cx="4915922" cy="3684192"/>
          </a:xfrm>
          <a:prstGeom prst="rect">
            <a:avLst/>
          </a:prstGeom>
          <a:ln>
            <a:solidFill>
              <a:schemeClr val="tx1"/>
            </a:solidFill>
          </a:ln>
        </p:spPr>
      </p:pic>
      <p:pic>
        <p:nvPicPr>
          <p:cNvPr id="13" name="Picture 2"/>
          <p:cNvPicPr>
            <a:picLocks noChangeAspect="1" noChangeArrowheads="1"/>
          </p:cNvPicPr>
          <p:nvPr/>
        </p:nvPicPr>
        <p:blipFill>
          <a:blip r:embed="rId7" cstate="print"/>
          <a:srcRect/>
          <a:stretch>
            <a:fillRect/>
          </a:stretch>
        </p:blipFill>
        <p:spPr bwMode="auto">
          <a:xfrm>
            <a:off x="11247265" y="5972949"/>
            <a:ext cx="944735" cy="779909"/>
          </a:xfrm>
          <a:prstGeom prst="rect">
            <a:avLst/>
          </a:prstGeom>
          <a:noFill/>
          <a:ln w="9525">
            <a:noFill/>
            <a:miter lim="800000"/>
            <a:headEnd/>
            <a:tailEnd/>
          </a:ln>
        </p:spPr>
      </p:pic>
    </p:spTree>
    <p:extLst>
      <p:ext uri="{BB962C8B-B14F-4D97-AF65-F5344CB8AC3E}">
        <p14:creationId xmlns:p14="http://schemas.microsoft.com/office/powerpoint/2010/main" val="13188528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Cartouche inerne-PowerP.pdf"/>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818350" cy="6858000"/>
          </a:xfrm>
          <a:prstGeom prst="rect">
            <a:avLst/>
          </a:prstGeom>
        </p:spPr>
      </p:pic>
      <p:sp>
        <p:nvSpPr>
          <p:cNvPr id="7" name="Rectangle 6"/>
          <p:cNvSpPr/>
          <p:nvPr/>
        </p:nvSpPr>
        <p:spPr>
          <a:xfrm>
            <a:off x="1216895" y="5788282"/>
            <a:ext cx="3656319" cy="646331"/>
          </a:xfrm>
          <a:prstGeom prst="rect">
            <a:avLst/>
          </a:prstGeom>
        </p:spPr>
        <p:txBody>
          <a:bodyPr wrap="square">
            <a:spAutoFit/>
          </a:bodyPr>
          <a:lstStyle/>
          <a:p>
            <a:pPr algn="ctr"/>
            <a:r>
              <a:rPr lang="fr-FR" u="sng" dirty="0" smtClean="0"/>
              <a:t>Valeur du 3 </a:t>
            </a:r>
            <a:r>
              <a:rPr lang="fr-FR" u="sng" dirty="0" err="1" smtClean="0"/>
              <a:t>hydroxybenzo</a:t>
            </a:r>
            <a:r>
              <a:rPr lang="fr-FR" u="sng" dirty="0" smtClean="0"/>
              <a:t>(a)pyrène du groupe </a:t>
            </a:r>
            <a:r>
              <a:rPr lang="fr-FR" b="1" u="sng" dirty="0" smtClean="0"/>
              <a:t>exposé</a:t>
            </a:r>
            <a:endParaRPr lang="en-US" u="sng" dirty="0"/>
          </a:p>
        </p:txBody>
      </p:sp>
      <p:sp>
        <p:nvSpPr>
          <p:cNvPr id="10" name="Titre 1"/>
          <p:cNvSpPr txBox="1">
            <a:spLocks/>
          </p:cNvSpPr>
          <p:nvPr/>
        </p:nvSpPr>
        <p:spPr>
          <a:xfrm>
            <a:off x="838199" y="365125"/>
            <a:ext cx="11019183" cy="1325563"/>
          </a:xfrm>
          <a:prstGeom prst="rect">
            <a:avLst/>
          </a:prstGeom>
          <a:ln>
            <a:solidFill>
              <a:schemeClr val="tx1"/>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dirty="0" smtClean="0"/>
              <a:t>3 </a:t>
            </a:r>
            <a:r>
              <a:rPr lang="fr-FR" dirty="0" err="1" smtClean="0"/>
              <a:t>hydroxybenzo</a:t>
            </a:r>
            <a:r>
              <a:rPr lang="fr-FR" dirty="0" smtClean="0"/>
              <a:t>(a)pyrène</a:t>
            </a:r>
            <a:endParaRPr lang="fr-FR" dirty="0"/>
          </a:p>
        </p:txBody>
      </p:sp>
      <p:pic>
        <p:nvPicPr>
          <p:cNvPr id="5" name="Image 4"/>
          <p:cNvPicPr>
            <a:picLocks noChangeAspect="1"/>
          </p:cNvPicPr>
          <p:nvPr/>
        </p:nvPicPr>
        <p:blipFill>
          <a:blip r:embed="rId4" cstate="print"/>
          <a:srcRect t="1466" r="3004"/>
          <a:stretch>
            <a:fillRect/>
          </a:stretch>
        </p:blipFill>
        <p:spPr>
          <a:xfrm>
            <a:off x="6343650" y="1904104"/>
            <a:ext cx="5672642" cy="3614965"/>
          </a:xfrm>
          <a:prstGeom prst="rect">
            <a:avLst/>
          </a:prstGeom>
          <a:ln>
            <a:solidFill>
              <a:schemeClr val="tx1"/>
            </a:solidFill>
          </a:ln>
        </p:spPr>
      </p:pic>
      <p:pic>
        <p:nvPicPr>
          <p:cNvPr id="15" name="Image 14"/>
          <p:cNvPicPr>
            <a:picLocks noChangeAspect="1"/>
          </p:cNvPicPr>
          <p:nvPr/>
        </p:nvPicPr>
        <p:blipFill>
          <a:blip r:embed="rId5" cstate="print"/>
          <a:srcRect l="4053" t="381" r="2726" b="556"/>
          <a:stretch>
            <a:fillRect/>
          </a:stretch>
        </p:blipFill>
        <p:spPr>
          <a:xfrm>
            <a:off x="849854" y="1914861"/>
            <a:ext cx="5265653" cy="3615430"/>
          </a:xfrm>
          <a:prstGeom prst="rect">
            <a:avLst/>
          </a:prstGeom>
          <a:ln>
            <a:solidFill>
              <a:schemeClr val="tx1"/>
            </a:solidFill>
          </a:ln>
        </p:spPr>
      </p:pic>
      <p:sp>
        <p:nvSpPr>
          <p:cNvPr id="16" name="Rectangle 15"/>
          <p:cNvSpPr/>
          <p:nvPr/>
        </p:nvSpPr>
        <p:spPr>
          <a:xfrm>
            <a:off x="7192401" y="5804559"/>
            <a:ext cx="3911049" cy="646331"/>
          </a:xfrm>
          <a:prstGeom prst="rect">
            <a:avLst/>
          </a:prstGeom>
        </p:spPr>
        <p:txBody>
          <a:bodyPr wrap="square">
            <a:spAutoFit/>
          </a:bodyPr>
          <a:lstStyle/>
          <a:p>
            <a:pPr algn="ctr"/>
            <a:r>
              <a:rPr lang="fr-FR" u="sng" dirty="0"/>
              <a:t>Valeur du 3 </a:t>
            </a:r>
            <a:r>
              <a:rPr lang="fr-FR" u="sng" dirty="0" err="1"/>
              <a:t>hydroxybenzo</a:t>
            </a:r>
            <a:r>
              <a:rPr lang="fr-FR" u="sng" dirty="0"/>
              <a:t>(a)pyrène du groupe </a:t>
            </a:r>
            <a:r>
              <a:rPr lang="fr-FR" b="1" u="sng" dirty="0" smtClean="0"/>
              <a:t>témoin</a:t>
            </a:r>
            <a:endParaRPr lang="en-US" u="sng" dirty="0"/>
          </a:p>
        </p:txBody>
      </p:sp>
      <p:pic>
        <p:nvPicPr>
          <p:cNvPr id="11" name="Picture 2"/>
          <p:cNvPicPr>
            <a:picLocks noChangeAspect="1" noChangeArrowheads="1"/>
          </p:cNvPicPr>
          <p:nvPr/>
        </p:nvPicPr>
        <p:blipFill>
          <a:blip r:embed="rId6" cstate="print"/>
          <a:srcRect/>
          <a:stretch>
            <a:fillRect/>
          </a:stretch>
        </p:blipFill>
        <p:spPr bwMode="auto">
          <a:xfrm>
            <a:off x="11247265" y="5972949"/>
            <a:ext cx="944735" cy="779909"/>
          </a:xfrm>
          <a:prstGeom prst="rect">
            <a:avLst/>
          </a:prstGeom>
          <a:noFill/>
          <a:ln w="9525">
            <a:noFill/>
            <a:miter lim="800000"/>
            <a:headEnd/>
            <a:tailEnd/>
          </a:ln>
        </p:spPr>
      </p:pic>
    </p:spTree>
    <p:extLst>
      <p:ext uri="{BB962C8B-B14F-4D97-AF65-F5344CB8AC3E}">
        <p14:creationId xmlns:p14="http://schemas.microsoft.com/office/powerpoint/2010/main" val="6798902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688490" y="5716817"/>
            <a:ext cx="4927001" cy="646331"/>
          </a:xfrm>
          <a:prstGeom prst="rect">
            <a:avLst/>
          </a:prstGeom>
          <a:solidFill>
            <a:schemeClr val="bg1"/>
          </a:solidFill>
        </p:spPr>
        <p:txBody>
          <a:bodyPr wrap="square">
            <a:spAutoFit/>
          </a:bodyPr>
          <a:lstStyle/>
          <a:p>
            <a:pPr algn="ctr"/>
            <a:r>
              <a:rPr lang="fr-FR" u="sng" dirty="0" smtClean="0"/>
              <a:t>Dosage du 2 naphtol chez les exposés </a:t>
            </a:r>
            <a:br>
              <a:rPr lang="fr-FR" u="sng" dirty="0" smtClean="0"/>
            </a:br>
            <a:r>
              <a:rPr lang="fr-FR" u="sng" dirty="0" smtClean="0"/>
              <a:t>en </a:t>
            </a:r>
            <a:r>
              <a:rPr lang="fr-FR" u="sng" dirty="0"/>
              <a:t>µg/</a:t>
            </a:r>
            <a:r>
              <a:rPr lang="fr-FR" u="sng" dirty="0" smtClean="0"/>
              <a:t>l (fumeur en rouge)</a:t>
            </a:r>
            <a:endParaRPr lang="en-US" u="sng" dirty="0"/>
          </a:p>
        </p:txBody>
      </p:sp>
      <p:pic>
        <p:nvPicPr>
          <p:cNvPr id="4" name="Image 3" descr="Cartouche inerne-PowerP.pdf"/>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818350" cy="6858000"/>
          </a:xfrm>
          <a:prstGeom prst="rect">
            <a:avLst/>
          </a:prstGeom>
        </p:spPr>
      </p:pic>
      <p:sp>
        <p:nvSpPr>
          <p:cNvPr id="13" name="ZoneTexte 12"/>
          <p:cNvSpPr txBox="1"/>
          <p:nvPr/>
        </p:nvSpPr>
        <p:spPr>
          <a:xfrm>
            <a:off x="7170436" y="5736757"/>
            <a:ext cx="4751376" cy="646331"/>
          </a:xfrm>
          <a:prstGeom prst="rect">
            <a:avLst/>
          </a:prstGeom>
          <a:noFill/>
        </p:spPr>
        <p:txBody>
          <a:bodyPr wrap="square" rtlCol="0">
            <a:spAutoFit/>
          </a:bodyPr>
          <a:lstStyle/>
          <a:p>
            <a:pPr algn="ctr"/>
            <a:r>
              <a:rPr lang="fr-FR" u="sng" dirty="0" smtClean="0"/>
              <a:t>Dosage du 1 naphtol chez les exposés </a:t>
            </a:r>
          </a:p>
          <a:p>
            <a:pPr algn="ctr"/>
            <a:r>
              <a:rPr lang="fr-FR" u="sng" dirty="0" smtClean="0"/>
              <a:t>en </a:t>
            </a:r>
            <a:r>
              <a:rPr lang="fr-FR" u="sng" dirty="0"/>
              <a:t>µg</a:t>
            </a:r>
            <a:r>
              <a:rPr lang="fr-FR" u="sng" dirty="0" smtClean="0"/>
              <a:t>/l (fumeur en rouge)</a:t>
            </a:r>
            <a:endParaRPr lang="en-US" u="sng" dirty="0"/>
          </a:p>
        </p:txBody>
      </p:sp>
      <p:sp>
        <p:nvSpPr>
          <p:cNvPr id="16" name="Titre 1"/>
          <p:cNvSpPr txBox="1">
            <a:spLocks/>
          </p:cNvSpPr>
          <p:nvPr/>
        </p:nvSpPr>
        <p:spPr>
          <a:xfrm>
            <a:off x="838199" y="365125"/>
            <a:ext cx="11019183" cy="1325563"/>
          </a:xfrm>
          <a:prstGeom prst="rect">
            <a:avLst/>
          </a:prstGeom>
          <a:ln>
            <a:solidFill>
              <a:schemeClr val="tx1"/>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dirty="0" smtClean="0"/>
              <a:t>Naphtols</a:t>
            </a:r>
            <a:endParaRPr lang="fr-FR" dirty="0"/>
          </a:p>
        </p:txBody>
      </p:sp>
      <p:sp>
        <p:nvSpPr>
          <p:cNvPr id="2" name="ZoneTexte 1"/>
          <p:cNvSpPr txBox="1"/>
          <p:nvPr/>
        </p:nvSpPr>
        <p:spPr>
          <a:xfrm>
            <a:off x="5295050" y="3865894"/>
            <a:ext cx="1934089" cy="923330"/>
          </a:xfrm>
          <a:prstGeom prst="rect">
            <a:avLst/>
          </a:prstGeom>
          <a:noFill/>
          <a:ln>
            <a:solidFill>
              <a:schemeClr val="tx1"/>
            </a:solidFill>
          </a:ln>
        </p:spPr>
        <p:txBody>
          <a:bodyPr wrap="square" rtlCol="0">
            <a:spAutoFit/>
          </a:bodyPr>
          <a:lstStyle/>
          <a:p>
            <a:pPr algn="ctr"/>
            <a:r>
              <a:rPr lang="fr-FR" dirty="0" smtClean="0"/>
              <a:t>Dosage le vendredi mi-journée</a:t>
            </a:r>
            <a:endParaRPr lang="fr-FR" dirty="0"/>
          </a:p>
        </p:txBody>
      </p:sp>
      <p:pic>
        <p:nvPicPr>
          <p:cNvPr id="1026" name="Picture 2"/>
          <p:cNvPicPr>
            <a:picLocks noChangeAspect="1" noChangeArrowheads="1"/>
          </p:cNvPicPr>
          <p:nvPr/>
        </p:nvPicPr>
        <p:blipFill>
          <a:blip r:embed="rId4" cstate="print"/>
          <a:srcRect/>
          <a:stretch>
            <a:fillRect/>
          </a:stretch>
        </p:blipFill>
        <p:spPr bwMode="auto">
          <a:xfrm>
            <a:off x="5074472" y="2895824"/>
            <a:ext cx="2667000" cy="571500"/>
          </a:xfrm>
          <a:prstGeom prst="rect">
            <a:avLst/>
          </a:prstGeom>
          <a:noFill/>
          <a:ln w="9525">
            <a:noFill/>
            <a:miter lim="800000"/>
            <a:headEnd/>
            <a:tailEnd/>
          </a:ln>
        </p:spPr>
      </p:pic>
      <p:pic>
        <p:nvPicPr>
          <p:cNvPr id="1027" name="Picture 3"/>
          <p:cNvPicPr>
            <a:picLocks noChangeAspect="1" noChangeArrowheads="1"/>
          </p:cNvPicPr>
          <p:nvPr/>
        </p:nvPicPr>
        <p:blipFill>
          <a:blip r:embed="rId5" cstate="print"/>
          <a:srcRect/>
          <a:stretch>
            <a:fillRect/>
          </a:stretch>
        </p:blipFill>
        <p:spPr bwMode="auto">
          <a:xfrm>
            <a:off x="7496399" y="1842023"/>
            <a:ext cx="4376442" cy="3784226"/>
          </a:xfrm>
          <a:prstGeom prst="rect">
            <a:avLst/>
          </a:prstGeom>
          <a:noFill/>
          <a:ln w="9525">
            <a:solidFill>
              <a:schemeClr val="tx1"/>
            </a:solidFill>
            <a:miter lim="800000"/>
            <a:headEnd/>
            <a:tailEnd/>
          </a:ln>
        </p:spPr>
      </p:pic>
      <p:pic>
        <p:nvPicPr>
          <p:cNvPr id="1028" name="Picture 4"/>
          <p:cNvPicPr>
            <a:picLocks noChangeAspect="1" noChangeArrowheads="1"/>
          </p:cNvPicPr>
          <p:nvPr/>
        </p:nvPicPr>
        <p:blipFill>
          <a:blip r:embed="rId6" cstate="print"/>
          <a:srcRect l="1973" r="9487"/>
          <a:stretch>
            <a:fillRect/>
          </a:stretch>
        </p:blipFill>
        <p:spPr bwMode="auto">
          <a:xfrm>
            <a:off x="925157" y="1832610"/>
            <a:ext cx="4098664" cy="3924300"/>
          </a:xfrm>
          <a:prstGeom prst="rect">
            <a:avLst/>
          </a:prstGeom>
          <a:noFill/>
          <a:ln w="9525">
            <a:solidFill>
              <a:schemeClr val="tx1"/>
            </a:solidFill>
            <a:miter lim="800000"/>
            <a:headEnd/>
            <a:tailEnd/>
          </a:ln>
        </p:spPr>
      </p:pic>
      <p:pic>
        <p:nvPicPr>
          <p:cNvPr id="11" name="Picture 2"/>
          <p:cNvPicPr>
            <a:picLocks noChangeAspect="1" noChangeArrowheads="1"/>
          </p:cNvPicPr>
          <p:nvPr/>
        </p:nvPicPr>
        <p:blipFill>
          <a:blip r:embed="rId7" cstate="print"/>
          <a:srcRect/>
          <a:stretch>
            <a:fillRect/>
          </a:stretch>
        </p:blipFill>
        <p:spPr bwMode="auto">
          <a:xfrm>
            <a:off x="11247265" y="5972949"/>
            <a:ext cx="944735" cy="779909"/>
          </a:xfrm>
          <a:prstGeom prst="rect">
            <a:avLst/>
          </a:prstGeom>
          <a:noFill/>
          <a:ln w="9525">
            <a:noFill/>
            <a:miter lim="800000"/>
            <a:headEnd/>
            <a:tailEnd/>
          </a:ln>
        </p:spPr>
      </p:pic>
    </p:spTree>
    <p:extLst>
      <p:ext uri="{BB962C8B-B14F-4D97-AF65-F5344CB8AC3E}">
        <p14:creationId xmlns:p14="http://schemas.microsoft.com/office/powerpoint/2010/main" val="37596788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2"/>
          <p:cNvPicPr>
            <a:picLocks noChangeAspect="1" noChangeArrowheads="1"/>
          </p:cNvPicPr>
          <p:nvPr/>
        </p:nvPicPr>
        <p:blipFill>
          <a:blip r:embed="rId2" cstate="print"/>
          <a:srcRect t="7695" r="685"/>
          <a:stretch>
            <a:fillRect/>
          </a:stretch>
        </p:blipFill>
        <p:spPr bwMode="auto">
          <a:xfrm>
            <a:off x="2688115" y="1935016"/>
            <a:ext cx="7932144" cy="4228922"/>
          </a:xfrm>
          <a:prstGeom prst="rect">
            <a:avLst/>
          </a:prstGeom>
          <a:noFill/>
          <a:ln w="6350">
            <a:solidFill>
              <a:schemeClr val="tx1"/>
            </a:solidFill>
            <a:miter lim="800000"/>
            <a:headEnd/>
            <a:tailEnd/>
          </a:ln>
        </p:spPr>
      </p:pic>
      <p:pic>
        <p:nvPicPr>
          <p:cNvPr id="4" name="Image 3" descr="Cartouche inerne-PowerP.pdf"/>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818350" cy="6858000"/>
          </a:xfrm>
          <a:prstGeom prst="rect">
            <a:avLst/>
          </a:prstGeom>
        </p:spPr>
      </p:pic>
      <p:sp>
        <p:nvSpPr>
          <p:cNvPr id="12" name="ZoneTexte 11"/>
          <p:cNvSpPr txBox="1"/>
          <p:nvPr/>
        </p:nvSpPr>
        <p:spPr>
          <a:xfrm>
            <a:off x="902275" y="171271"/>
            <a:ext cx="11009014" cy="1631216"/>
          </a:xfrm>
          <a:prstGeom prst="rect">
            <a:avLst/>
          </a:prstGeom>
          <a:noFill/>
          <a:ln>
            <a:solidFill>
              <a:schemeClr val="tx1"/>
            </a:solidFill>
          </a:ln>
        </p:spPr>
        <p:txBody>
          <a:bodyPr wrap="square" rtlCol="0">
            <a:spAutoFit/>
          </a:bodyPr>
          <a:lstStyle/>
          <a:p>
            <a:pPr algn="ctr"/>
            <a:r>
              <a:rPr lang="fr-FR" sz="5000" dirty="0" smtClean="0"/>
              <a:t>Je vous remercie pour votre attention</a:t>
            </a:r>
          </a:p>
          <a:p>
            <a:pPr algn="ctr"/>
            <a:r>
              <a:rPr lang="fr-FR" sz="5000" dirty="0" smtClean="0"/>
              <a:t>Avez-vous des questions ?</a:t>
            </a:r>
          </a:p>
        </p:txBody>
      </p:sp>
      <p:sp>
        <p:nvSpPr>
          <p:cNvPr id="7" name="Rectangle 6"/>
          <p:cNvSpPr/>
          <p:nvPr/>
        </p:nvSpPr>
        <p:spPr>
          <a:xfrm>
            <a:off x="7374667" y="6334780"/>
            <a:ext cx="4134416" cy="523220"/>
          </a:xfrm>
          <a:prstGeom prst="rect">
            <a:avLst/>
          </a:prstGeom>
        </p:spPr>
        <p:txBody>
          <a:bodyPr wrap="square">
            <a:spAutoFit/>
          </a:bodyPr>
          <a:lstStyle/>
          <a:p>
            <a:r>
              <a:rPr lang="fr-FR" sz="1400" dirty="0" smtClean="0"/>
              <a:t>Médecin Principal </a:t>
            </a:r>
            <a:r>
              <a:rPr lang="fr-FR" sz="1400" dirty="0"/>
              <a:t>ALLONNEAU Alexandre</a:t>
            </a:r>
          </a:p>
          <a:p>
            <a:r>
              <a:rPr lang="fr-FR" sz="1400" dirty="0"/>
              <a:t>alexandre.allonneau@gmail.com</a:t>
            </a:r>
          </a:p>
        </p:txBody>
      </p:sp>
      <p:pic>
        <p:nvPicPr>
          <p:cNvPr id="8" name="Image 7"/>
          <p:cNvPicPr>
            <a:picLocks noChangeAspect="1"/>
          </p:cNvPicPr>
          <p:nvPr/>
        </p:nvPicPr>
        <p:blipFill>
          <a:blip r:embed="rId4" cstate="print"/>
          <a:stretch>
            <a:fillRect/>
          </a:stretch>
        </p:blipFill>
        <p:spPr>
          <a:xfrm>
            <a:off x="9912576" y="6580732"/>
            <a:ext cx="277268" cy="277268"/>
          </a:xfrm>
          <a:prstGeom prst="rect">
            <a:avLst/>
          </a:prstGeom>
        </p:spPr>
      </p:pic>
      <p:sp>
        <p:nvSpPr>
          <p:cNvPr id="9" name="Rectangle 8"/>
          <p:cNvSpPr/>
          <p:nvPr/>
        </p:nvSpPr>
        <p:spPr>
          <a:xfrm>
            <a:off x="4479736" y="2087563"/>
            <a:ext cx="6758068" cy="400110"/>
          </a:xfrm>
          <a:prstGeom prst="rect">
            <a:avLst/>
          </a:prstGeom>
          <a:solidFill>
            <a:schemeClr val="bg1"/>
          </a:solidFill>
          <a:ln>
            <a:solidFill>
              <a:schemeClr val="tx1"/>
            </a:solidFill>
          </a:ln>
        </p:spPr>
        <p:txBody>
          <a:bodyPr wrap="none">
            <a:spAutoFit/>
          </a:bodyPr>
          <a:lstStyle/>
          <a:p>
            <a:r>
              <a:rPr lang="fr-FR" sz="2000" b="1" dirty="0" smtClean="0"/>
              <a:t>Archives des Maladies Professionnelles et de l'Environnement</a:t>
            </a:r>
            <a:endParaRPr lang="en-US" sz="2000" b="1" dirty="0"/>
          </a:p>
        </p:txBody>
      </p:sp>
      <p:pic>
        <p:nvPicPr>
          <p:cNvPr id="10" name="Picture 2"/>
          <p:cNvPicPr>
            <a:picLocks noChangeAspect="1" noChangeArrowheads="1"/>
          </p:cNvPicPr>
          <p:nvPr/>
        </p:nvPicPr>
        <p:blipFill>
          <a:blip r:embed="rId5" cstate="print"/>
          <a:srcRect/>
          <a:stretch>
            <a:fillRect/>
          </a:stretch>
        </p:blipFill>
        <p:spPr bwMode="auto">
          <a:xfrm>
            <a:off x="11247265" y="5972949"/>
            <a:ext cx="944735" cy="779909"/>
          </a:xfrm>
          <a:prstGeom prst="rect">
            <a:avLst/>
          </a:prstGeom>
          <a:noFill/>
          <a:ln w="9525">
            <a:noFill/>
            <a:miter lim="800000"/>
            <a:headEnd/>
            <a:tailEnd/>
          </a:ln>
        </p:spPr>
      </p:pic>
    </p:spTree>
    <p:extLst>
      <p:ext uri="{BB962C8B-B14F-4D97-AF65-F5344CB8AC3E}">
        <p14:creationId xmlns:p14="http://schemas.microsoft.com/office/powerpoint/2010/main" val="1950555324"/>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B9ED1923FC92547A8CBCB5C22675242" ma:contentTypeVersion="2" ma:contentTypeDescription="Crée un document." ma:contentTypeScope="" ma:versionID="a3e0cb269194adba148348f43eee47f2">
  <xsd:schema xmlns:xsd="http://www.w3.org/2001/XMLSchema" xmlns:xs="http://www.w3.org/2001/XMLSchema" xmlns:p="http://schemas.microsoft.com/office/2006/metadata/properties" xmlns:ns2="a1e8c24d-025b-4fa9-a40d-b72df61011c9" targetNamespace="http://schemas.microsoft.com/office/2006/metadata/properties" ma:root="true" ma:fieldsID="3a5c2f77d545f9821ad835ff672af4e9" ns2:_="">
    <xsd:import namespace="a1e8c24d-025b-4fa9-a40d-b72df61011c9"/>
    <xsd:element name="properties">
      <xsd:complexType>
        <xsd:sequence>
          <xsd:element name="documentManagement">
            <xsd:complexType>
              <xsd:all>
                <xsd:element ref="ns2:Notes0" minOccurs="0"/>
                <xsd:element ref="ns2:no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e8c24d-025b-4fa9-a40d-b72df61011c9" elementFormDefault="qualified">
    <xsd:import namespace="http://schemas.microsoft.com/office/2006/documentManagement/types"/>
    <xsd:import namespace="http://schemas.microsoft.com/office/infopath/2007/PartnerControls"/>
    <xsd:element name="Notes0" ma:index="8" nillable="true" ma:displayName="Notes" ma:format="Hyperlink" ma:internalName="Notes0">
      <xsd:complexType>
        <xsd:complexContent>
          <xsd:extension base="dms:URL">
            <xsd:sequence>
              <xsd:element name="Url" type="dms:ValidUrl" minOccurs="0" nillable="true"/>
              <xsd:element name="Description" type="xsd:string" nillable="true"/>
            </xsd:sequence>
          </xsd:extension>
        </xsd:complexContent>
      </xsd:complexType>
    </xsd:element>
    <xsd:element name="note" ma:index="9" nillable="true" ma:displayName="note" ma:internalName="note">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note xmlns="a1e8c24d-025b-4fa9-a40d-b72df61011c9" xsi:nil="true"/>
    <Notes0 xmlns="a1e8c24d-025b-4fa9-a40d-b72df61011c9">
      <Url xsi:nil="true"/>
      <Description xsi:nil="true"/>
    </Notes0>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CA9C69D-4792-4BCD-845C-5FC328EDE3B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1e8c24d-025b-4fa9-a40d-b72df61011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29BEA26-BD73-4EBB-8683-EC3C62988DAB}">
  <ds:schemaRefs>
    <ds:schemaRef ds:uri="http://www.w3.org/XML/1998/namespace"/>
    <ds:schemaRef ds:uri="http://purl.org/dc/dcmitype/"/>
    <ds:schemaRef ds:uri="http://schemas.microsoft.com/office/infopath/2007/PartnerControls"/>
    <ds:schemaRef ds:uri="http://schemas.microsoft.com/office/2006/documentManagement/types"/>
    <ds:schemaRef ds:uri="http://purl.org/dc/elements/1.1/"/>
    <ds:schemaRef ds:uri="a1e8c24d-025b-4fa9-a40d-b72df61011c9"/>
    <ds:schemaRef ds:uri="http://schemas.openxmlformats.org/package/2006/metadata/core-propertie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6AFC9035-0DF7-44EF-AD07-C4FD64747B5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3343</TotalTime>
  <Words>862</Words>
  <Application>Microsoft Office PowerPoint</Application>
  <PresentationFormat>Grand écran</PresentationFormat>
  <Paragraphs>95</Paragraphs>
  <Slides>8</Slides>
  <Notes>6</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8</vt:i4>
      </vt:variant>
    </vt:vector>
  </HeadingPairs>
  <TitlesOfParts>
    <vt:vector size="13" baseType="lpstr">
      <vt:lpstr>Arial</vt:lpstr>
      <vt:lpstr>Calibri</vt:lpstr>
      <vt:lpstr>Calibri Light</vt:lpstr>
      <vt:lpstr>Times New Roman</vt:lpstr>
      <vt:lpstr>Thème Office</vt:lpstr>
      <vt:lpstr>Présentation PowerPoint</vt:lpstr>
      <vt:lpstr>Généralités</vt:lpstr>
      <vt:lpstr>Présentation PowerPoint</vt:lpstr>
      <vt:lpstr>Présentation PowerPoint</vt:lpstr>
      <vt:lpstr>Présentation PowerPoint</vt:lpstr>
      <vt:lpstr>Présentation PowerPoint</vt:lpstr>
      <vt:lpstr>Présentation PowerPoint</vt:lpstr>
      <vt:lpstr>Présentation PowerPoint</vt:lpstr>
    </vt:vector>
  </TitlesOfParts>
  <Company>BSPP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Cognon Clément</dc:creator>
  <cp:lastModifiedBy>Allonneau Alexandre</cp:lastModifiedBy>
  <cp:revision>118</cp:revision>
  <dcterms:created xsi:type="dcterms:W3CDTF">2017-05-05T13:43:16Z</dcterms:created>
  <dcterms:modified xsi:type="dcterms:W3CDTF">2019-06-25T13:03:51Z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0x0101009B9ED1923FC92547A8CBCB5C22675242</vt:lpwstr>
  </property>
</Properties>
</file>